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45" r:id="rId2"/>
    <p:sldMasterId id="2147483773" r:id="rId3"/>
    <p:sldMasterId id="2147483840" r:id="rId4"/>
    <p:sldMasterId id="2147483864" r:id="rId5"/>
    <p:sldMasterId id="2147483879" r:id="rId6"/>
    <p:sldMasterId id="2147483891" r:id="rId7"/>
    <p:sldMasterId id="2147483906" r:id="rId8"/>
    <p:sldMasterId id="2147483920" r:id="rId9"/>
    <p:sldMasterId id="2147483932" r:id="rId10"/>
  </p:sldMasterIdLst>
  <p:notesMasterIdLst>
    <p:notesMasterId r:id="rId88"/>
  </p:notesMasterIdLst>
  <p:sldIdLst>
    <p:sldId id="365" r:id="rId11"/>
    <p:sldId id="422" r:id="rId12"/>
    <p:sldId id="411" r:id="rId13"/>
    <p:sldId id="406" r:id="rId14"/>
    <p:sldId id="407" r:id="rId15"/>
    <p:sldId id="408" r:id="rId16"/>
    <p:sldId id="409" r:id="rId17"/>
    <p:sldId id="410" r:id="rId18"/>
    <p:sldId id="271" r:id="rId19"/>
    <p:sldId id="289" r:id="rId20"/>
    <p:sldId id="412" r:id="rId21"/>
    <p:sldId id="413" r:id="rId22"/>
    <p:sldId id="375" r:id="rId23"/>
    <p:sldId id="376" r:id="rId24"/>
    <p:sldId id="377" r:id="rId25"/>
    <p:sldId id="380" r:id="rId26"/>
    <p:sldId id="381" r:id="rId27"/>
    <p:sldId id="387" r:id="rId28"/>
    <p:sldId id="389" r:id="rId29"/>
    <p:sldId id="392" r:id="rId30"/>
    <p:sldId id="456" r:id="rId31"/>
    <p:sldId id="293" r:id="rId32"/>
    <p:sldId id="414" r:id="rId33"/>
    <p:sldId id="418" r:id="rId34"/>
    <p:sldId id="419" r:id="rId35"/>
    <p:sldId id="420" r:id="rId36"/>
    <p:sldId id="421" r:id="rId37"/>
    <p:sldId id="476" r:id="rId38"/>
    <p:sldId id="366" r:id="rId39"/>
    <p:sldId id="292" r:id="rId40"/>
    <p:sldId id="291" r:id="rId41"/>
    <p:sldId id="457" r:id="rId42"/>
    <p:sldId id="458" r:id="rId43"/>
    <p:sldId id="459" r:id="rId44"/>
    <p:sldId id="460" r:id="rId45"/>
    <p:sldId id="461" r:id="rId46"/>
    <p:sldId id="462" r:id="rId47"/>
    <p:sldId id="463" r:id="rId48"/>
    <p:sldId id="464" r:id="rId49"/>
    <p:sldId id="468" r:id="rId50"/>
    <p:sldId id="472" r:id="rId51"/>
    <p:sldId id="374" r:id="rId52"/>
    <p:sldId id="423" r:id="rId53"/>
    <p:sldId id="424" r:id="rId54"/>
    <p:sldId id="425" r:id="rId55"/>
    <p:sldId id="426" r:id="rId56"/>
    <p:sldId id="427" r:id="rId57"/>
    <p:sldId id="428" r:id="rId58"/>
    <p:sldId id="429" r:id="rId59"/>
    <p:sldId id="430" r:id="rId60"/>
    <p:sldId id="431" r:id="rId61"/>
    <p:sldId id="432" r:id="rId62"/>
    <p:sldId id="434" r:id="rId63"/>
    <p:sldId id="435" r:id="rId64"/>
    <p:sldId id="436" r:id="rId65"/>
    <p:sldId id="437" r:id="rId66"/>
    <p:sldId id="440" r:id="rId67"/>
    <p:sldId id="441" r:id="rId68"/>
    <p:sldId id="442" r:id="rId69"/>
    <p:sldId id="444" r:id="rId70"/>
    <p:sldId id="445" r:id="rId71"/>
    <p:sldId id="446" r:id="rId72"/>
    <p:sldId id="447" r:id="rId73"/>
    <p:sldId id="448" r:id="rId74"/>
    <p:sldId id="450" r:id="rId75"/>
    <p:sldId id="451" r:id="rId76"/>
    <p:sldId id="453" r:id="rId77"/>
    <p:sldId id="454" r:id="rId78"/>
    <p:sldId id="452" r:id="rId79"/>
    <p:sldId id="469" r:id="rId80"/>
    <p:sldId id="470" r:id="rId81"/>
    <p:sldId id="471" r:id="rId82"/>
    <p:sldId id="473" r:id="rId83"/>
    <p:sldId id="474" r:id="rId84"/>
    <p:sldId id="475" r:id="rId85"/>
    <p:sldId id="477" r:id="rId86"/>
    <p:sldId id="478" r:id="rId8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5" autoAdjust="0"/>
    <p:restoredTop sz="92294" autoAdjust="0"/>
  </p:normalViewPr>
  <p:slideViewPr>
    <p:cSldViewPr snapToGrid="0" snapToObjects="1">
      <p:cViewPr>
        <p:scale>
          <a:sx n="115" d="100"/>
          <a:sy n="115" d="100"/>
        </p:scale>
        <p:origin x="-1524" y="-60"/>
      </p:cViewPr>
      <p:guideLst>
        <p:guide orient="horz" pos="101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6" Type="http://schemas.openxmlformats.org/officeDocument/2006/relationships/slide" Target="slides/slide66.xml"/><Relationship Id="rId84" Type="http://schemas.openxmlformats.org/officeDocument/2006/relationships/slide" Target="slides/slide74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1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slide" Target="slides/slide64.xml"/><Relationship Id="rId79" Type="http://schemas.openxmlformats.org/officeDocument/2006/relationships/slide" Target="slides/slide69.xml"/><Relationship Id="rId87" Type="http://schemas.openxmlformats.org/officeDocument/2006/relationships/slide" Target="slides/slide77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1.xml"/><Relationship Id="rId82" Type="http://schemas.openxmlformats.org/officeDocument/2006/relationships/slide" Target="slides/slide72.xml"/><Relationship Id="rId90" Type="http://schemas.openxmlformats.org/officeDocument/2006/relationships/viewProps" Target="viewProps.xml"/><Relationship Id="rId19" Type="http://schemas.openxmlformats.org/officeDocument/2006/relationships/slide" Target="slides/slide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77" Type="http://schemas.openxmlformats.org/officeDocument/2006/relationships/slide" Target="slides/slide6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slide" Target="slides/slide62.xml"/><Relationship Id="rId80" Type="http://schemas.openxmlformats.org/officeDocument/2006/relationships/slide" Target="slides/slide70.xml"/><Relationship Id="rId85" Type="http://schemas.openxmlformats.org/officeDocument/2006/relationships/slide" Target="slides/slide7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slide" Target="slides/slide60.xml"/><Relationship Id="rId75" Type="http://schemas.openxmlformats.org/officeDocument/2006/relationships/slide" Target="slides/slide65.xml"/><Relationship Id="rId83" Type="http://schemas.openxmlformats.org/officeDocument/2006/relationships/slide" Target="slides/slide73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slide" Target="slides/slide63.xml"/><Relationship Id="rId78" Type="http://schemas.openxmlformats.org/officeDocument/2006/relationships/slide" Target="slides/slide68.xml"/><Relationship Id="rId81" Type="http://schemas.openxmlformats.org/officeDocument/2006/relationships/slide" Target="slides/slide71.xml"/><Relationship Id="rId86" Type="http://schemas.openxmlformats.org/officeDocument/2006/relationships/slide" Target="slides/slide7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847331583552"/>
          <c:y val="3.1056201550387599E-2"/>
          <c:w val="0.62902657480315005"/>
          <c:h val="0.8698280992492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VISTA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Selective Cox-2</c:v>
                </c:pt>
                <c:pt idx="1">
                  <c:v>Warfarin</c:v>
                </c:pt>
                <c:pt idx="2">
                  <c:v>ACEi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0.377</c:v>
                </c:pt>
                <c:pt idx="1">
                  <c:v>0.14299999999999999</c:v>
                </c:pt>
                <c:pt idx="2">
                  <c:v>0.28599999999999998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SNE+VISTA</c:v>
                </c:pt>
              </c:strCache>
            </c:strRef>
          </c:tx>
          <c:spPr>
            <a:solidFill>
              <a:srgbClr val="666699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Selective Cox-2</c:v>
                </c:pt>
                <c:pt idx="1">
                  <c:v>Warfarin</c:v>
                </c:pt>
                <c:pt idx="2">
                  <c:v>ACEi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0.33900000000000002</c:v>
                </c:pt>
                <c:pt idx="1">
                  <c:v>0.16500000000000001</c:v>
                </c:pt>
                <c:pt idx="2">
                  <c:v>0.29799999999999999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Expert+VISTA</c:v>
                </c:pt>
              </c:strCache>
            </c:strRef>
          </c:tx>
          <c:spPr>
            <a:solidFill>
              <a:srgbClr val="99FFCC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Selective Cox-2</c:v>
                </c:pt>
                <c:pt idx="1">
                  <c:v>Warfarin</c:v>
                </c:pt>
                <c:pt idx="2">
                  <c:v>ACEi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0.41599999999999998</c:v>
                </c:pt>
                <c:pt idx="1">
                  <c:v>0.17699999999999999</c:v>
                </c:pt>
                <c:pt idx="2">
                  <c:v>0.27200000000000002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LUCID</c:v>
                </c:pt>
              </c:strCache>
            </c:strRef>
          </c:tx>
          <c:spPr>
            <a:solidFill>
              <a:srgbClr val="0080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Selective Cox-2</c:v>
                </c:pt>
                <c:pt idx="1">
                  <c:v>Warfarin</c:v>
                </c:pt>
                <c:pt idx="2">
                  <c:v>ACEi</c:v>
                </c:pt>
              </c:strCache>
            </c: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0.42399999999999999</c:v>
                </c:pt>
                <c:pt idx="1">
                  <c:v>0.20300000000000001</c:v>
                </c:pt>
                <c:pt idx="2">
                  <c:v>0.3</c:v>
                </c:pt>
              </c:numCache>
            </c:numRef>
          </c:val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Expert+LUCID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Selective Cox-2</c:v>
                </c:pt>
                <c:pt idx="1">
                  <c:v>Warfarin</c:v>
                </c:pt>
                <c:pt idx="2">
                  <c:v>ACEi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0">
                  <c:v>0.438</c:v>
                </c:pt>
                <c:pt idx="1">
                  <c:v>0.187</c:v>
                </c:pt>
                <c:pt idx="2">
                  <c:v>0.30199999999999999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992512"/>
        <c:axId val="78994048"/>
      </c:barChart>
      <c:catAx>
        <c:axId val="789925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78994048"/>
        <c:crosses val="autoZero"/>
        <c:auto val="1"/>
        <c:lblAlgn val="ctr"/>
        <c:lblOffset val="100"/>
        <c:noMultiLvlLbl val="0"/>
      </c:catAx>
      <c:valAx>
        <c:axId val="78994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Average AUCPR</a:t>
                </a:r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78992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28488626421696"/>
          <c:y val="4.8531346646476799E-2"/>
          <c:w val="0.236505468066492"/>
          <c:h val="0.66492081908490996"/>
        </c:manualLayout>
      </c:layout>
      <c:overlay val="0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97B1B-4494-4BD5-A749-BFABD6C65764}" type="datetimeFigureOut">
              <a:rPr lang="en-GB" smtClean="0"/>
              <a:pPr/>
              <a:t>05/05/2015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FFD77-3B7F-48F9-9B80-2438DE60D46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92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42E44D-F3FC-AF4C-BC39-B6392C76A12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16233" indent="-216233" eaLnBrk="1" hangingPunct="1">
              <a:buFontTx/>
              <a:buAutoNum type="arabicPeriod"/>
              <a:defRPr/>
            </a:pPr>
            <a:r>
              <a:rPr lang="en-US" sz="1500">
                <a:cs typeface="+mn-cs"/>
              </a:rPr>
              <a:t>Data picture is from:  http://datalib.ed.ac.uk/GRAPHICS/blue_data.gif</a:t>
            </a:r>
          </a:p>
          <a:p>
            <a:pPr marL="216233" indent="-216233" eaLnBrk="1" hangingPunct="1">
              <a:buFontTx/>
              <a:buAutoNum type="arabicPeriod"/>
              <a:defRPr/>
            </a:pPr>
            <a:r>
              <a:rPr lang="en-US" sz="1500">
                <a:cs typeface="+mn-cs"/>
              </a:rPr>
              <a:t>Machine picture is from Microsoft Clip Art  </a:t>
            </a:r>
            <a:r>
              <a:rPr lang="en-US" smtClean="0">
                <a:cs typeface="+mn-cs"/>
              </a:rPr>
              <a:t>j0423067.jpg j0423067.jpg :  http://office.microsoft.com/en-us/clipart/results.aspx?qu=computer&amp;sc=20#168</a:t>
            </a:r>
          </a:p>
          <a:p>
            <a:pPr marL="216233" indent="-216233" eaLnBrk="1" hangingPunct="1">
              <a:buFontTx/>
              <a:buAutoNum type="arabicPeriod"/>
              <a:defRPr/>
            </a:pPr>
            <a:r>
              <a:rPr lang="en-US" smtClean="0">
                <a:cs typeface="+mn-cs"/>
              </a:rPr>
              <a:t>Pill picture is from Microsoft Clip Art  j0403705.jpg :  http://office.microsoft.com/en-us/clipart/results.aspx?qu=pill&amp;sc=20</a:t>
            </a:r>
          </a:p>
          <a:p>
            <a:pPr marL="216233" indent="-216233" eaLnBrk="1" hangingPunct="1">
              <a:buFontTx/>
              <a:buAutoNum type="arabicPeriod"/>
              <a:defRPr/>
            </a:pPr>
            <a:r>
              <a:rPr lang="en-US" smtClean="0">
                <a:cs typeface="+mn-cs"/>
              </a:rPr>
              <a:t>Black stick figure picture is from:  http://www.austinkleon.com/wp-content/uploads/2008/02/stick_figure.gif</a:t>
            </a:r>
          </a:p>
          <a:p>
            <a:pPr marL="216233" indent="-216233" eaLnBrk="1" hangingPunct="1">
              <a:buFontTx/>
              <a:buAutoNum type="arabicPeriod"/>
              <a:defRPr/>
            </a:pPr>
            <a:r>
              <a:rPr lang="en-US" smtClean="0">
                <a:cs typeface="+mn-cs"/>
              </a:rPr>
              <a:t>Personalized medicine picture is from:  http://www.dnavision.be/images/pharmacogenetics.jpg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76C695-982F-B84A-954D-F83B6B12B77F}" type="slidenum">
              <a:rPr lang="en-US"/>
              <a:pPr/>
              <a:t>16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876AF-910E-1443-AD2F-8278B8D509C7}" type="slidenum">
              <a:rPr lang="en-US"/>
              <a:pPr/>
              <a:t>17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94A12-5962-2F43-B069-2C4DA274FFFB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0A06CB-40E6-AC4F-9A09-A6610087AD51}" type="slidenum">
              <a:rPr lang="en-US"/>
              <a:pPr/>
              <a:t>19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EE82B5-714E-BA4A-9460-BB5FC3351B5D}" type="slidenum">
              <a:rPr lang="en-US"/>
              <a:pPr/>
              <a:t>20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02756" indent="-270291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081164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513629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1946095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378560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811026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243491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675957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B1910244-A112-EF43-8AA8-30B5FE1A69FC}" type="slidenum">
              <a:rPr lang="en-US" sz="1100" b="0">
                <a:solidFill>
                  <a:prstClr val="black"/>
                </a:solidFill>
                <a:latin typeface="Times New Roman" charset="0"/>
              </a:rPr>
              <a:pPr eaLnBrk="1" hangingPunct="1"/>
              <a:t>21</a:t>
            </a:fld>
            <a:endParaRPr lang="en-US" sz="1100" b="0">
              <a:solidFill>
                <a:prstClr val="black"/>
              </a:solidFill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These are pain relievers that don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t cause gastric problems.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5D35-E308-4F78-8E0F-B5F9B84A7BA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80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35D35-E308-4F78-8E0F-B5F9B84A7BA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852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Ddx</a:t>
            </a:r>
            <a:r>
              <a:rPr lang="en-US" dirty="0" smtClean="0"/>
              <a:t>:</a:t>
            </a:r>
            <a:r>
              <a:rPr lang="en-US" baseline="0" dirty="0" smtClean="0"/>
              <a:t> GERD, angina, </a:t>
            </a:r>
            <a:r>
              <a:rPr lang="en-US" baseline="0" dirty="0" err="1" smtClean="0"/>
              <a:t>costochondritis</a:t>
            </a:r>
            <a:r>
              <a:rPr lang="en-US" baseline="0" dirty="0" smtClean="0"/>
              <a:t>, aortic dissection, pericarditis, pulmonary embolism, pneumothorax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5EB11-3242-4B33-97DF-3260A6D8D02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524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Mlers</a:t>
            </a:r>
            <a:r>
              <a:rPr lang="en-US" dirty="0" smtClean="0"/>
              <a:t> excel at analyzing large data sets and alternative data sources. EHRs fit those descriptions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938538-00BB-FA4B-93DF-76A62E776A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Computational discipline aimed</a:t>
            </a:r>
            <a:r>
              <a:rPr lang="en-US" baseline="0" dirty="0" smtClean="0"/>
              <a:t> at creating algorithms that allow computers to use large amounts of data  to build predictive models  or recognize complex patterns or characteristics within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69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Computational discipline aimed</a:t>
            </a:r>
            <a:r>
              <a:rPr lang="en-US" baseline="0" dirty="0" smtClean="0"/>
              <a:t> at creating algorithms that allow computers to use large amounts of data  to build predictive models  or recognize complex patterns or characteristics within data.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569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For first task, accurate prediction is all we care about, but for second we really want CAUSALITY.  Second is the task we will focus on today.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02756" indent="-270291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081164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513629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1946095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378560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811026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243491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675957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CC195A51-247E-7743-9666-951821E0862D}" type="slidenum">
              <a:rPr lang="en-US" sz="1100" b="0">
                <a:solidFill>
                  <a:schemeClr val="tx1"/>
                </a:solidFill>
                <a:latin typeface="Times New Roman" charset="0"/>
              </a:rPr>
              <a:pPr eaLnBrk="1" hangingPunct="1"/>
              <a:t>56</a:t>
            </a:fld>
            <a:endParaRPr lang="en-US" sz="11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Propensity: confusion matrix or 2X2 contingency table… many variations in details.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02756" indent="-270291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081164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513629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1946095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378560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811026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243491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675957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5209C17B-BF18-024A-8887-CED4704C4FBB}" type="slidenum">
              <a:rPr lang="en-US" sz="1100" b="0">
                <a:solidFill>
                  <a:schemeClr val="tx1"/>
                </a:solidFill>
                <a:latin typeface="Times New Roman" charset="0"/>
              </a:rPr>
              <a:pPr eaLnBrk="1" hangingPunct="1"/>
              <a:t>59</a:t>
            </a:fld>
            <a:endParaRPr lang="en-US" sz="11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Don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t want pre-defined list of events – too much bias in approach limits discoveries</a:t>
            </a:r>
          </a:p>
          <a:p>
            <a:endParaRPr lang="en-US">
              <a:ea typeface="ＭＳ Ｐゴシック" charset="0"/>
              <a:cs typeface="ＭＳ Ｐゴシック" charset="0"/>
            </a:endParaRPr>
          </a:p>
          <a:p>
            <a:r>
              <a:rPr lang="en-US">
                <a:ea typeface="ＭＳ Ｐゴシック" charset="0"/>
                <a:cs typeface="ＭＳ Ｐゴシック" charset="0"/>
              </a:rPr>
              <a:t>Problem is supervision – only supervision we can give is who is on drug, not who has event, since we haven</a:t>
            </a:r>
            <a:r>
              <a:rPr lang="ja-JP" altLang="en-US"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ea typeface="ＭＳ Ｐゴシック" charset="0"/>
                <a:cs typeface="ＭＳ Ｐゴシック" charset="0"/>
              </a:rPr>
              <a:t>t defined the event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02756" indent="-270291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081164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513629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1946095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378560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811026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243491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675957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1E0DA153-43DE-0347-B23F-EF25BCF05B9C}" type="slidenum">
              <a:rPr lang="en-US" sz="1100" b="0">
                <a:solidFill>
                  <a:schemeClr val="tx1"/>
                </a:solidFill>
                <a:latin typeface="Times New Roman" charset="0"/>
              </a:rPr>
              <a:pPr eaLnBrk="1" hangingPunct="1"/>
              <a:t>62</a:t>
            </a:fld>
            <a:endParaRPr lang="en-US" sz="11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Learn a lesson from the epidemiologists about self-controlled studies – entire focus is on TIME, throw out correlation all together!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02756" indent="-270291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081164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513629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1946095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378560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811026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243491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675957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391A94A0-E7A6-5C43-9CA5-40DD4B6108FE}" type="slidenum">
              <a:rPr lang="en-US" sz="1100" b="0">
                <a:solidFill>
                  <a:schemeClr val="tx1"/>
                </a:solidFill>
                <a:latin typeface="Times New Roman" charset="0"/>
              </a:rPr>
              <a:pPr eaLnBrk="1" hangingPunct="1"/>
              <a:t>66</a:t>
            </a:fld>
            <a:endParaRPr lang="en-US" sz="11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This is very hard problem.  Evidence now that some of the negative examples are really positive!  Some drugs had only a few patients, some events extremely rare.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02756" indent="-270291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081164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513629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1946095" indent="-216233" defTabSz="900970" eaLnBrk="0" hangingPunct="0"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378560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811026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243491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675957" indent="-216233" defTabSz="900970" eaLnBrk="0" fontAlgn="base" hangingPunct="0">
              <a:spcBef>
                <a:spcPct val="50000"/>
              </a:spcBef>
              <a:spcAft>
                <a:spcPct val="0"/>
              </a:spcAft>
              <a:defRPr sz="19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F451337-B645-7B44-872A-97ADE10A7FE9}" type="slidenum">
              <a:rPr lang="en-US" sz="1100" b="0">
                <a:solidFill>
                  <a:schemeClr val="tx1"/>
                </a:solidFill>
                <a:latin typeface="Times New Roman" charset="0"/>
              </a:rPr>
              <a:pPr eaLnBrk="1" hangingPunct="1"/>
              <a:t>69</a:t>
            </a:fld>
            <a:endParaRPr lang="en-US" sz="1100" b="0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Mlers</a:t>
            </a:r>
            <a:r>
              <a:rPr lang="en-US" dirty="0" smtClean="0"/>
              <a:t> excel at analyzing large data sets and alternative data sources. EHRs fit those descriptions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C3614F-6779-0243-AA76-C0536A2BD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Mlers</a:t>
            </a:r>
            <a:r>
              <a:rPr lang="en-US" dirty="0" smtClean="0"/>
              <a:t> excel at analyzing large data sets and alternative data sources. EHRs fit those descriptions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D7DF-91E4-4743-87FD-C5E6A736092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Mlers</a:t>
            </a:r>
            <a:r>
              <a:rPr lang="en-US" dirty="0" smtClean="0"/>
              <a:t> excel at analyzing large data sets and alternative data sources. EHRs fit those descriptions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F02723-B8C2-A144-B05C-90DA4B9B58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000" smtClean="0">
                <a:cs typeface="+mn-cs"/>
              </a:rPr>
              <a:t>On the second day the knee was better, and on the third day it disappeared; The patient has been depressed since she began seeing me in 1993; Discharge status: Alive but without my permission; The patient refused autopsy; Patient’s medical history has been remarkably insignificant with only a 40 pound weight gain in the past three days; She is numb from her toes down; The skin was moist and dry; Occasional, constant infrequent headaches; Patient was alert and unresponsive; Rectal examination revealed a normal size thyroid; I saw your patient today, who is still under our car for physical therapy; Skin: somewhat pale but present; Patient was seen in consultation by Dr. Blank, who felt we should sit on the abdomen and I agree; Large brown stool ambulating in the hall; Patient has two teenage children, but no other abnormalities.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83" indent="-285724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98" indent="-22858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57" indent="-22858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217" indent="-22858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76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53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95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854" indent="-22858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0AD3D54-985C-E941-8FAC-2B79D36A0453}" type="slidenum">
              <a:rPr lang="en-US" sz="1200" smtClean="0">
                <a:solidFill>
                  <a:srgbClr val="000000"/>
                </a:solidFill>
                <a:latin typeface="Calibri" charset="0"/>
              </a:rPr>
              <a:pPr eaLnBrk="1" hangingPunct="1">
                <a:defRPr/>
              </a:pPr>
              <a:t>8</a:t>
            </a:fld>
            <a:endParaRPr lang="en-US" sz="1200" smtClean="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ED9AD0-BC12-7A4E-8200-67BD7BE90DEF}" type="slidenum">
              <a:rPr lang="en-US"/>
              <a:pPr/>
              <a:t>13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19432-C249-FA45-835E-0EA7E754B37A}" type="slidenum">
              <a:rPr lang="en-US"/>
              <a:pPr/>
              <a:t>14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8868F1-6ED2-7845-9E1B-D7ABA65E340B}" type="slidenum">
              <a:rPr lang="en-US"/>
              <a:pPr/>
              <a:t>15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S HEALTH 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Photo option, choose from a selection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809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9721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236637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2863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139440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2642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47946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8709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33710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5626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S HEALTH 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Photo option, choose from a selection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08321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88014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4476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7982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8443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51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904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203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5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491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325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95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57297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AEEF"/>
              </a:solidFill>
              <a:latin typeface="Verdan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AEEF"/>
              </a:solidFill>
              <a:latin typeface="Verdan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D046-2741-4A42-AAC7-D086914D4C52}" type="slidenum">
              <a:rPr lang="en-US">
                <a:latin typeface="Verdana"/>
              </a:rPr>
              <a:pPr>
                <a:defRPr/>
              </a:pPr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9174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D046-2741-4A42-AAC7-D086914D4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0393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924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580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Layout with Imag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0" y="2886365"/>
            <a:ext cx="6181534" cy="397163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Photo option, choose from a selection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 dirty="0"/>
          </a:p>
        </p:txBody>
      </p:sp>
      <p:pic>
        <p:nvPicPr>
          <p:cNvPr id="10" name="Picture 9" descr="IMSCG-logo-tag-TM-RGB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76" y="366713"/>
            <a:ext cx="2732599" cy="5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363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 dirty="0"/>
          </a:p>
        </p:txBody>
      </p:sp>
      <p:pic>
        <p:nvPicPr>
          <p:cNvPr id="6" name="Picture 5" descr="IMSCG-logo-tag-TM-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76" y="366713"/>
            <a:ext cx="2732599" cy="55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02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77000"/>
            <a:ext cx="564461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0000"/>
            <a:ext cx="5857096" cy="1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489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5609979" cy="12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61546"/>
            <a:ext cx="5822459" cy="12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93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5609979" cy="15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59" y="6356351"/>
            <a:ext cx="5803427" cy="15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193448" cy="15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9552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5644615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5839257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194642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2697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8512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5633070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5827314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194244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325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5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5644615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5839257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194642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90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0" y="6492240"/>
            <a:ext cx="5598434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5791483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193049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398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5609979" cy="14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5803427" cy="14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193448" cy="14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395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5552252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5743709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2912" cy="15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8367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260" y="2886365"/>
            <a:ext cx="6181534" cy="3971636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dirty="0"/>
              <a:t>Title goes here</a:t>
            </a:r>
            <a:br>
              <a:rPr dirty="0"/>
            </a:br>
            <a:r>
              <a:rPr dirty="0"/>
              <a:t>Photo option, choose from a </a:t>
            </a:r>
            <a:r>
              <a:rPr lang="en-GB" dirty="0" smtClean="0"/>
              <a:t>selection</a:t>
            </a:r>
            <a:endParaRPr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 smtClean="0"/>
              <a:t>Name, Title, Department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 dirty="0"/>
          </a:p>
        </p:txBody>
      </p:sp>
      <p:pic>
        <p:nvPicPr>
          <p:cNvPr id="2" name="Picture 1" descr="IMS-INSTITUTE-Logo-R#238CC7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48" y="366713"/>
            <a:ext cx="2546927" cy="64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1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936" y="350030"/>
            <a:ext cx="1878866" cy="540000"/>
          </a:xfrm>
          <a:prstGeom prst="rect">
            <a:avLst/>
          </a:prstGeom>
        </p:spPr>
      </p:pic>
      <p:pic>
        <p:nvPicPr>
          <p:cNvPr id="8" name="Picture 7" descr="IMS-INSTITUTE-Logo-R#238CC7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48" y="366713"/>
            <a:ext cx="2546927" cy="649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7415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 dirty="0" smtClean="0"/>
              <a:t>Click icon to add chart</a:t>
            </a:r>
            <a:endParaRPr dirty="0"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5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GB" smtClean="0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2129703"/>
            <a:ext cx="7773831" cy="14711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9" y="3885365"/>
            <a:ext cx="6400085" cy="1753873"/>
          </a:xfrm>
        </p:spPr>
        <p:txBody>
          <a:bodyPr/>
          <a:lstStyle>
            <a:lvl1pPr marL="0" indent="0" algn="ctr">
              <a:buNone/>
              <a:defRPr/>
            </a:lvl1pPr>
            <a:lvl2pPr marL="515264" indent="0" algn="ctr">
              <a:buNone/>
              <a:defRPr/>
            </a:lvl2pPr>
            <a:lvl3pPr marL="1030529" indent="0" algn="ctr">
              <a:buNone/>
              <a:defRPr/>
            </a:lvl3pPr>
            <a:lvl4pPr marL="1545793" indent="0" algn="ctr">
              <a:buNone/>
              <a:defRPr/>
            </a:lvl4pPr>
            <a:lvl5pPr marL="2061058" indent="0" algn="ctr">
              <a:buNone/>
              <a:defRPr/>
            </a:lvl5pPr>
            <a:lvl6pPr marL="2576322" indent="0" algn="ctr">
              <a:buNone/>
              <a:defRPr/>
            </a:lvl6pPr>
            <a:lvl7pPr marL="3091586" indent="0" algn="ctr">
              <a:buNone/>
              <a:defRPr/>
            </a:lvl7pPr>
            <a:lvl8pPr marL="3606851" indent="0" algn="ctr">
              <a:buNone/>
              <a:defRPr/>
            </a:lvl8pPr>
            <a:lvl9pPr marL="412211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449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51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48" y="4406158"/>
            <a:ext cx="7772043" cy="1361936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48" y="2906418"/>
            <a:ext cx="7772043" cy="1499740"/>
          </a:xfrm>
        </p:spPr>
        <p:txBody>
          <a:bodyPr anchor="b"/>
          <a:lstStyle>
            <a:lvl1pPr marL="0" indent="0">
              <a:buNone/>
              <a:defRPr sz="2300"/>
            </a:lvl1pPr>
            <a:lvl2pPr marL="515264" indent="0">
              <a:buNone/>
              <a:defRPr sz="2000"/>
            </a:lvl2pPr>
            <a:lvl3pPr marL="1030529" indent="0">
              <a:buNone/>
              <a:defRPr sz="1800"/>
            </a:lvl3pPr>
            <a:lvl4pPr marL="1545793" indent="0">
              <a:buNone/>
              <a:defRPr sz="1600"/>
            </a:lvl4pPr>
            <a:lvl5pPr marL="2061058" indent="0">
              <a:buNone/>
              <a:defRPr sz="1600"/>
            </a:lvl5pPr>
            <a:lvl6pPr marL="2576322" indent="0">
              <a:buNone/>
              <a:defRPr sz="1600"/>
            </a:lvl6pPr>
            <a:lvl7pPr marL="3091586" indent="0">
              <a:buNone/>
              <a:defRPr sz="1600"/>
            </a:lvl7pPr>
            <a:lvl8pPr marL="3606851" indent="0">
              <a:buNone/>
              <a:defRPr sz="1600"/>
            </a:lvl8pPr>
            <a:lvl9pPr marL="4122115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9562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860" y="1304668"/>
            <a:ext cx="3616817" cy="311759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9395" y="1304668"/>
            <a:ext cx="3618605" cy="311759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2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7923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16" y="273819"/>
            <a:ext cx="8228169" cy="114359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16" y="1535534"/>
            <a:ext cx="4038958" cy="63891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264" indent="0">
              <a:buNone/>
              <a:defRPr sz="2300" b="1"/>
            </a:lvl2pPr>
            <a:lvl3pPr marL="1030529" indent="0">
              <a:buNone/>
              <a:defRPr sz="2000" b="1"/>
            </a:lvl3pPr>
            <a:lvl4pPr marL="1545793" indent="0">
              <a:buNone/>
              <a:defRPr sz="1800" b="1"/>
            </a:lvl4pPr>
            <a:lvl5pPr marL="2061058" indent="0">
              <a:buNone/>
              <a:defRPr sz="1800" b="1"/>
            </a:lvl5pPr>
            <a:lvl6pPr marL="2576322" indent="0">
              <a:buNone/>
              <a:defRPr sz="1800" b="1"/>
            </a:lvl6pPr>
            <a:lvl7pPr marL="3091586" indent="0">
              <a:buNone/>
              <a:defRPr sz="1800" b="1"/>
            </a:lvl7pPr>
            <a:lvl8pPr marL="3606851" indent="0">
              <a:buNone/>
              <a:defRPr sz="1800" b="1"/>
            </a:lvl8pPr>
            <a:lvl9pPr marL="412211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16" y="2174445"/>
            <a:ext cx="4038958" cy="39515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39" y="1535534"/>
            <a:ext cx="4040746" cy="638911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5264" indent="0">
              <a:buNone/>
              <a:defRPr sz="2300" b="1"/>
            </a:lvl2pPr>
            <a:lvl3pPr marL="1030529" indent="0">
              <a:buNone/>
              <a:defRPr sz="2000" b="1"/>
            </a:lvl3pPr>
            <a:lvl4pPr marL="1545793" indent="0">
              <a:buNone/>
              <a:defRPr sz="1800" b="1"/>
            </a:lvl4pPr>
            <a:lvl5pPr marL="2061058" indent="0">
              <a:buNone/>
              <a:defRPr sz="1800" b="1"/>
            </a:lvl5pPr>
            <a:lvl6pPr marL="2576322" indent="0">
              <a:buNone/>
              <a:defRPr sz="1800" b="1"/>
            </a:lvl6pPr>
            <a:lvl7pPr marL="3091586" indent="0">
              <a:buNone/>
              <a:defRPr sz="1800" b="1"/>
            </a:lvl7pPr>
            <a:lvl8pPr marL="3606851" indent="0">
              <a:buNone/>
              <a:defRPr sz="1800" b="1"/>
            </a:lvl8pPr>
            <a:lvl9pPr marL="4122115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39" y="2174445"/>
            <a:ext cx="4040746" cy="39515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89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29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2952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15" y="273820"/>
            <a:ext cx="3006860" cy="116149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77" y="273820"/>
            <a:ext cx="5110408" cy="585220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15" y="1435312"/>
            <a:ext cx="3006860" cy="4690715"/>
          </a:xfrm>
        </p:spPr>
        <p:txBody>
          <a:bodyPr/>
          <a:lstStyle>
            <a:lvl1pPr marL="0" indent="0">
              <a:buNone/>
              <a:defRPr sz="1600"/>
            </a:lvl1pPr>
            <a:lvl2pPr marL="515264" indent="0">
              <a:buNone/>
              <a:defRPr sz="1400"/>
            </a:lvl2pPr>
            <a:lvl3pPr marL="1030529" indent="0">
              <a:buNone/>
              <a:defRPr sz="1100"/>
            </a:lvl3pPr>
            <a:lvl4pPr marL="1545793" indent="0">
              <a:buNone/>
              <a:defRPr sz="1000"/>
            </a:lvl4pPr>
            <a:lvl5pPr marL="2061058" indent="0">
              <a:buNone/>
              <a:defRPr sz="1000"/>
            </a:lvl5pPr>
            <a:lvl6pPr marL="2576322" indent="0">
              <a:buNone/>
              <a:defRPr sz="1000"/>
            </a:lvl6pPr>
            <a:lvl7pPr marL="3091586" indent="0">
              <a:buNone/>
              <a:defRPr sz="1000"/>
            </a:lvl7pPr>
            <a:lvl8pPr marL="3606851" indent="0">
              <a:buNone/>
              <a:defRPr sz="1000"/>
            </a:lvl8pPr>
            <a:lvl9pPr marL="41221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1187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310" y="4799884"/>
            <a:ext cx="5486043" cy="56732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310" y="612066"/>
            <a:ext cx="5486043" cy="4116232"/>
          </a:xfrm>
        </p:spPr>
        <p:txBody>
          <a:bodyPr/>
          <a:lstStyle>
            <a:lvl1pPr marL="0" indent="0">
              <a:buNone/>
              <a:defRPr sz="3600"/>
            </a:lvl1pPr>
            <a:lvl2pPr marL="515264" indent="0">
              <a:buNone/>
              <a:defRPr sz="3200"/>
            </a:lvl2pPr>
            <a:lvl3pPr marL="1030529" indent="0">
              <a:buNone/>
              <a:defRPr sz="2700"/>
            </a:lvl3pPr>
            <a:lvl4pPr marL="1545793" indent="0">
              <a:buNone/>
              <a:defRPr sz="2300"/>
            </a:lvl4pPr>
            <a:lvl5pPr marL="2061058" indent="0">
              <a:buNone/>
              <a:defRPr sz="2300"/>
            </a:lvl5pPr>
            <a:lvl6pPr marL="2576322" indent="0">
              <a:buNone/>
              <a:defRPr sz="2300"/>
            </a:lvl6pPr>
            <a:lvl7pPr marL="3091586" indent="0">
              <a:buNone/>
              <a:defRPr sz="2300"/>
            </a:lvl7pPr>
            <a:lvl8pPr marL="3606851" indent="0">
              <a:buNone/>
              <a:defRPr sz="2300"/>
            </a:lvl8pPr>
            <a:lvl9pPr marL="4122115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310" y="5367209"/>
            <a:ext cx="5486043" cy="805350"/>
          </a:xfrm>
        </p:spPr>
        <p:txBody>
          <a:bodyPr/>
          <a:lstStyle>
            <a:lvl1pPr marL="0" indent="0">
              <a:buNone/>
              <a:defRPr sz="1600"/>
            </a:lvl1pPr>
            <a:lvl2pPr marL="515264" indent="0">
              <a:buNone/>
              <a:defRPr sz="1400"/>
            </a:lvl2pPr>
            <a:lvl3pPr marL="1030529" indent="0">
              <a:buNone/>
              <a:defRPr sz="1100"/>
            </a:lvl3pPr>
            <a:lvl4pPr marL="1545793" indent="0">
              <a:buNone/>
              <a:defRPr sz="1000"/>
            </a:lvl4pPr>
            <a:lvl5pPr marL="2061058" indent="0">
              <a:buNone/>
              <a:defRPr sz="1000"/>
            </a:lvl5pPr>
            <a:lvl6pPr marL="2576322" indent="0">
              <a:buNone/>
              <a:defRPr sz="1000"/>
            </a:lvl6pPr>
            <a:lvl7pPr marL="3091586" indent="0">
              <a:buNone/>
              <a:defRPr sz="1000"/>
            </a:lvl7pPr>
            <a:lvl8pPr marL="3606851" indent="0">
              <a:buNone/>
              <a:defRPr sz="1000"/>
            </a:lvl8pPr>
            <a:lvl9pPr marL="4122115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7047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3374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6044" y="379410"/>
            <a:ext cx="2019478" cy="40428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4028" y="379410"/>
            <a:ext cx="5890296" cy="40428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271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S HEALTH 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Photo option, choose from a selection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7999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47993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025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04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484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711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87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899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5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34860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75169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1888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890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PPERCASE Title/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 cap="all" baseline="0"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52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AEEF"/>
              </a:solidFill>
              <a:latin typeface="Verdan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AEEF"/>
              </a:solidFill>
              <a:latin typeface="Verdan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D046-2741-4A42-AAC7-D086914D4C52}" type="slidenum">
              <a:rPr lang="en-US">
                <a:latin typeface="Verdana"/>
              </a:rPr>
              <a:pPr>
                <a:defRPr/>
              </a:pPr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8232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963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4620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95419BE-FC81-471A-9161-7DEAF20FE9EB}" type="slidenum">
              <a:rPr lang="en-US" smtClean="0">
                <a:solidFill>
                  <a:srgbClr val="EEECE1"/>
                </a:solidFill>
              </a:rPr>
              <a:pPr/>
              <a:t>‹#›</a:t>
            </a:fld>
            <a:endParaRPr 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81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defRPr sz="2800"/>
            </a:lvl1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522480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E09C810-94C9-4E30-90FA-84FA8C9A49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121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73E1672-14C2-4736-8F43-A37C5A9B02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938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2D1DAD-B995-4EB7-B215-CA6AE046D3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5433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2A4D9A-1077-4216-8950-06CDF5D204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7597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5304A9-3CD8-4E1D-BC82-EBF083D616A7}" type="slidenum">
              <a:rPr lang="en-US" smtClean="0">
                <a:solidFill>
                  <a:srgbClr val="1F497D"/>
                </a:solidFill>
              </a:rPr>
              <a:pPr/>
              <a:t>‹#›</a:t>
            </a:fld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0614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325FE0-774E-4DA8-B8F0-BA9E954615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73606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E112EA1-D4BC-4917-9999-625A5A493C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667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414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0BA06-3EEC-4017-BD0B-8690734426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954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8BC4FAA-CAB3-490D-B5FD-DF5FAEB0A7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13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7604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74819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83467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7209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55800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2499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48331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613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5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4049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67508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8396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9863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r>
              <a:rPr kumimoji="0" lang="en-US" smtClean="0"/>
              <a:t>3/18/2013</a:t>
            </a:r>
            <a:endParaRPr kumimoji="0"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489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S HEALTH Title Slide Layou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0" y="2891118"/>
            <a:ext cx="9144000" cy="0"/>
          </a:xfrm>
          <a:prstGeom prst="line">
            <a:avLst/>
          </a:prstGeom>
          <a:ln w="3810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 cap="none" baseline="0"/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Photo option, choose from a selection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720000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dirty="0"/>
              <a:t>Name, Title, Department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53093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55613" y="1736725"/>
            <a:ext cx="7448550" cy="1050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55613" y="2970213"/>
            <a:ext cx="7448550" cy="1050925"/>
          </a:xfrm>
        </p:spPr>
        <p:txBody>
          <a:bodyPr/>
          <a:lstStyle>
            <a:lvl1pPr marL="0" indent="0">
              <a:spcBef>
                <a:spcPct val="40000"/>
              </a:spcBef>
              <a:buFont typeface="Verdana" pitchFamily="34" charset="0"/>
              <a:buNone/>
              <a:defRPr sz="1800" cap="none" baseline="0">
                <a:solidFill>
                  <a:srgbClr val="69C0C9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60375" y="6217920"/>
            <a:ext cx="6629400" cy="396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12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33053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2998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3951287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761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3"/>
            <a:ext cx="8229600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497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497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1480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0286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14800" cy="3951288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2402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-1"/>
            <a:ext cx="8226425" cy="817200"/>
          </a:xfrm>
        </p:spPr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598613"/>
            <a:ext cx="8226425" cy="438785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393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12968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199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5523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 Layout: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3" name="Chart Placeholder 11"/>
          <p:cNvSpPr>
            <a:spLocks noGrp="1"/>
          </p:cNvSpPr>
          <p:nvPr>
            <p:ph type="chart" sz="quarter" idx="12"/>
          </p:nvPr>
        </p:nvSpPr>
        <p:spPr>
          <a:xfrm>
            <a:off x="4737100" y="1600200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60375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5" name="Chart Placeholder 11"/>
          <p:cNvSpPr>
            <a:spLocks noGrp="1"/>
          </p:cNvSpPr>
          <p:nvPr>
            <p:ph type="chart" sz="quarter" idx="14"/>
          </p:nvPr>
        </p:nvSpPr>
        <p:spPr>
          <a:xfrm>
            <a:off x="4737100" y="3871913"/>
            <a:ext cx="3946525" cy="2108200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5553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Layout: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45" y="1598613"/>
            <a:ext cx="3950208" cy="4387850"/>
          </a:xfrm>
        </p:spPr>
        <p:txBody>
          <a:bodyPr/>
          <a:lstStyle>
            <a:lvl1pPr>
              <a:buClr>
                <a:srgbClr val="69C0C9"/>
              </a:buClr>
              <a:defRPr sz="2000">
                <a:solidFill>
                  <a:srgbClr val="002868"/>
                </a:solidFill>
              </a:defRPr>
            </a:lvl1pPr>
            <a:lvl2pPr>
              <a:buClr>
                <a:srgbClr val="69C0C9"/>
              </a:buClr>
              <a:defRPr sz="1600">
                <a:solidFill>
                  <a:srgbClr val="002868"/>
                </a:solidFill>
              </a:defRPr>
            </a:lvl2pPr>
            <a:lvl3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3pPr>
            <a:lvl4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4pPr>
            <a:lvl5pPr>
              <a:buClr>
                <a:srgbClr val="69C0C9"/>
              </a:buClr>
              <a:defRPr sz="1200">
                <a:solidFill>
                  <a:srgbClr val="002868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60375" y="1600200"/>
            <a:ext cx="3946525" cy="4379913"/>
          </a:xfrm>
        </p:spPr>
        <p:txBody>
          <a:bodyPr/>
          <a:lstStyle>
            <a:lvl1pPr>
              <a:buFontTx/>
              <a:buNone/>
              <a:defRPr>
                <a:solidFill>
                  <a:srgbClr val="002868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7768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67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226425" cy="818685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69C0C9"/>
              </a:buClr>
              <a:defRPr sz="2000"/>
            </a:lvl1pPr>
            <a:lvl2pPr>
              <a:buClr>
                <a:srgbClr val="69C0C9"/>
              </a:buClr>
              <a:defRPr/>
            </a:lvl2pPr>
            <a:lvl3pPr>
              <a:buClr>
                <a:srgbClr val="69C0C9"/>
              </a:buClr>
              <a:defRPr/>
            </a:lvl3pPr>
            <a:lvl4pPr>
              <a:buClr>
                <a:srgbClr val="69C0C9"/>
              </a:buClr>
              <a:defRPr/>
            </a:lvl4pPr>
            <a:lvl5pPr>
              <a:buClr>
                <a:srgbClr val="69C0C9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16930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>
                <a:latin typeface="Verdana"/>
              </a:rPr>
              <a:t>Fixed Date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>
                <a:latin typeface="Verdana"/>
              </a:rPr>
              <a:t>Presentation Title [via Insert tab &gt; Header &amp; Footer]</a:t>
            </a:r>
            <a:endParaRPr lang="en-GB">
              <a:latin typeface="Verdana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0375" y="981075"/>
            <a:ext cx="8226000" cy="444500"/>
          </a:xfrm>
        </p:spPr>
        <p:txBody>
          <a:bodyPr/>
          <a:lstStyle>
            <a:lvl1pPr marL="0" indent="0">
              <a:buNone/>
              <a:defRPr>
                <a:solidFill>
                  <a:srgbClr val="69C0C9"/>
                </a:solidFill>
              </a:defRPr>
            </a:lvl1pPr>
          </a:lstStyle>
          <a:p>
            <a:pPr lvl="0"/>
            <a:r>
              <a:rPr lang="en-US" dirty="0" smtClean="0"/>
              <a:t>Click to edit Subtitle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487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AEEF"/>
              </a:solidFill>
              <a:latin typeface="Verdana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AEEF"/>
              </a:solidFill>
              <a:latin typeface="Verdan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8D046-2741-4A42-AAC7-D086914D4C52}" type="slidenum">
              <a:rPr lang="en-US">
                <a:latin typeface="Verdana"/>
              </a:rPr>
              <a:pPr>
                <a:defRPr/>
              </a:pPr>
              <a:t>‹#›</a:t>
            </a:fld>
            <a:endParaRPr lang="en-US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874982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937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53835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9065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4238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81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89" r:id="rId12"/>
    <p:sldLayoutId id="2147483839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22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3232" y="6492240"/>
            <a:ext cx="5521313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5711703" cy="13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IMSCG-logo-no_tag-TM-RGB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652" y="6356349"/>
            <a:ext cx="2319323" cy="3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41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13232" y="6492240"/>
            <a:ext cx="66294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Fixed Date [via Insert tab &gt; Header &amp; Footer]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1359" y="6356351"/>
            <a:ext cx="68580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Presentation Title [via Insert tab &gt; Header &amp; Footer]</a:t>
            </a:r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MS-INSTITUTE-Logo-R#238CC7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65" y="6342980"/>
            <a:ext cx="1386610" cy="3533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6" r:id="rId2"/>
    <p:sldLayoutId id="2147483777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29804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42798"/>
            <a:ext cx="9144000" cy="440258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053" tIns="51526" rIns="103053" bIns="5152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47804" y="6401636"/>
            <a:ext cx="4019282" cy="379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3034" tIns="46517" rIns="93034" bIns="46517"/>
          <a:lstStyle/>
          <a:p>
            <a:pPr algn="r" defTabSz="917815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b="1" i="1" smtClean="0">
              <a:solidFill>
                <a:srgbClr val="CECEC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</a:endParaRPr>
          </a:p>
          <a:p>
            <a:pPr algn="r" defTabSz="9178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February 2009</a:t>
            </a:r>
            <a:endParaRPr lang="en-US" sz="1200" b="1" smtClean="0">
              <a:solidFill>
                <a:srgbClr val="CECEC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859" y="6455326"/>
            <a:ext cx="3606085" cy="400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3034" tIns="46517" rIns="93034" bIns="46517">
            <a:spAutoFit/>
          </a:bodyPr>
          <a:lstStyle/>
          <a:p>
            <a:pPr defTabSz="9178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International Warfarin Pharmacogenetics Consortium</a:t>
            </a:r>
          </a:p>
          <a:p>
            <a:pPr defTabSz="91781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</a:rPr>
              <a:t>iwpc@pharmgkb.org</a:t>
            </a:r>
            <a:endParaRPr lang="en-US" sz="1000" b="1" smtClean="0">
              <a:solidFill>
                <a:srgbClr val="CECECE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14043" y="762398"/>
            <a:ext cx="4654282" cy="760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053" tIns="51526" rIns="103053" bIns="51526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94029" y="379409"/>
            <a:ext cx="8081493" cy="85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034" tIns="46517" rIns="93034" bIns="465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860" y="1304668"/>
            <a:ext cx="7407140" cy="3117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3034" tIns="46517" rIns="93034" bIns="465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339675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78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defTabSz="9178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2pPr>
      <a:lvl3pPr algn="l" defTabSz="9178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3pPr>
      <a:lvl4pPr algn="l" defTabSz="9178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4pPr>
      <a:lvl5pPr algn="l" defTabSz="9178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5pPr>
      <a:lvl6pPr marL="515264" algn="l" defTabSz="9178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6pPr>
      <a:lvl7pPr marL="1030529" algn="l" defTabSz="9178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7pPr>
      <a:lvl8pPr marL="1545793" algn="l" defTabSz="9178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8pPr>
      <a:lvl9pPr marL="2061058" algn="l" defTabSz="9178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charset="0"/>
          <a:ea typeface="ＭＳ Ｐゴシック" charset="0"/>
        </a:defRPr>
      </a:lvl9pPr>
    </p:titleStyle>
    <p:bodyStyle>
      <a:lvl1pPr marL="114503" indent="-114503" algn="l" defTabSz="917815" rtl="0" eaLnBrk="0" fontAlgn="base" hangingPunct="0">
        <a:spcBef>
          <a:spcPct val="50000"/>
        </a:spcBef>
        <a:spcAft>
          <a:spcPct val="0"/>
        </a:spcAft>
        <a:buSzPct val="100000"/>
        <a:buChar char=" "/>
        <a:defRPr sz="27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20442" indent="-177123" algn="l" defTabSz="917815" rtl="0" eaLnBrk="0" fontAlgn="base" hangingPunct="0">
        <a:spcBef>
          <a:spcPct val="0"/>
        </a:spcBef>
        <a:spcAft>
          <a:spcPct val="0"/>
        </a:spcAft>
        <a:buSzPct val="100000"/>
        <a:buChar char="•"/>
        <a:defRPr sz="23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788999" indent="-239741" algn="l" defTabSz="917815" rtl="0" eaLnBrk="0" fontAlgn="base" hangingPunct="0">
        <a:spcBef>
          <a:spcPct val="0"/>
        </a:spcBef>
        <a:spcAft>
          <a:spcPct val="0"/>
        </a:spcAft>
        <a:buSzPct val="100000"/>
        <a:buChar char="-"/>
        <a:defRPr sz="23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803425" indent="-257632" algn="l" defTabSz="917815" rtl="0" eaLnBrk="0" fontAlgn="base" hangingPunct="0">
        <a:spcBef>
          <a:spcPct val="20000"/>
        </a:spcBef>
        <a:spcAft>
          <a:spcPct val="0"/>
        </a:spcAft>
        <a:buChar char="–"/>
        <a:defRPr sz="23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</a:defRPr>
      </a:lvl4pPr>
      <a:lvl5pPr marL="2318690" indent="-257632" algn="l" defTabSz="917815" rtl="0" eaLnBrk="0" fontAlgn="base" hangingPunct="0">
        <a:spcBef>
          <a:spcPct val="20000"/>
        </a:spcBef>
        <a:spcAft>
          <a:spcPct val="0"/>
        </a:spcAft>
        <a:buChar char="•"/>
        <a:defRPr sz="23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</a:defRPr>
      </a:lvl5pPr>
      <a:lvl6pPr marL="2833954" indent="-257632" algn="l" defTabSz="917815" rtl="0" eaLnBrk="0" fontAlgn="base" hangingPunct="0">
        <a:spcBef>
          <a:spcPct val="20000"/>
        </a:spcBef>
        <a:spcAft>
          <a:spcPct val="0"/>
        </a:spcAft>
        <a:buChar char="•"/>
        <a:defRPr sz="23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</a:defRPr>
      </a:lvl6pPr>
      <a:lvl7pPr marL="3349219" indent="-257632" algn="l" defTabSz="917815" rtl="0" eaLnBrk="0" fontAlgn="base" hangingPunct="0">
        <a:spcBef>
          <a:spcPct val="20000"/>
        </a:spcBef>
        <a:spcAft>
          <a:spcPct val="0"/>
        </a:spcAft>
        <a:buChar char="•"/>
        <a:defRPr sz="23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</a:defRPr>
      </a:lvl7pPr>
      <a:lvl8pPr marL="3864483" indent="-257632" algn="l" defTabSz="917815" rtl="0" eaLnBrk="0" fontAlgn="base" hangingPunct="0">
        <a:spcBef>
          <a:spcPct val="20000"/>
        </a:spcBef>
        <a:spcAft>
          <a:spcPct val="0"/>
        </a:spcAft>
        <a:buChar char="•"/>
        <a:defRPr sz="23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</a:defRPr>
      </a:lvl8pPr>
      <a:lvl9pPr marL="4379747" indent="-257632" algn="l" defTabSz="917815" rtl="0" eaLnBrk="0" fontAlgn="base" hangingPunct="0">
        <a:spcBef>
          <a:spcPct val="20000"/>
        </a:spcBef>
        <a:spcAft>
          <a:spcPct val="0"/>
        </a:spcAft>
        <a:buChar char="•"/>
        <a:defRPr sz="23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n-ea"/>
        </a:defRPr>
      </a:lvl9pPr>
    </p:bodyStyle>
    <p:otherStyle>
      <a:defPPr>
        <a:defRPr lang="en-US"/>
      </a:defPPr>
      <a:lvl1pPr marL="0" algn="l" defTabSz="515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264" algn="l" defTabSz="515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0529" algn="l" defTabSz="515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5793" algn="l" defTabSz="515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1058" algn="l" defTabSz="515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6322" algn="l" defTabSz="515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1586" algn="l" defTabSz="515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851" algn="l" defTabSz="515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2115" algn="l" defTabSz="5152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81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B22EE9-CD40-4042-9DA5-78BCDCF67100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05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D684582-A735-2F49-90E8-B114912319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D100F17-4448-7C44-A6B5-F031F7909F9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470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  <p:sldLayoutId id="214748390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0"/>
            <a:ext cx="8226425" cy="818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598613"/>
            <a:ext cx="8226425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1361" y="6492875"/>
            <a:ext cx="228600" cy="13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 marL="0" algn="l" defTabSz="914400" rtl="0" eaLnBrk="0" latinLnBrk="0" hangingPunct="0">
              <a:defRPr sz="900" kern="1200">
                <a:solidFill>
                  <a:srgbClr val="002868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8CA1E6-1B09-488D-A1FF-E8A47C315D27}" type="slidenum">
              <a:rPr lang="en-GB" smtClean="0">
                <a:latin typeface="Verdana"/>
              </a:rPr>
              <a:pPr/>
              <a:t>‹#›</a:t>
            </a:fld>
            <a:endParaRPr lang="en-GB">
              <a:latin typeface="Verdan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5613" y="899366"/>
            <a:ext cx="8226425" cy="0"/>
          </a:xfrm>
          <a:prstGeom prst="line">
            <a:avLst/>
          </a:prstGeom>
          <a:ln w="19050">
            <a:solidFill>
              <a:srgbClr val="69C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55613" y="6237312"/>
            <a:ext cx="8226425" cy="0"/>
          </a:xfrm>
          <a:prstGeom prst="line">
            <a:avLst/>
          </a:prstGeom>
          <a:ln w="19050">
            <a:solidFill>
              <a:srgbClr val="0028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739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286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Verdan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2000">
          <a:solidFill>
            <a:srgbClr val="002868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spcBef>
          <a:spcPct val="40000"/>
        </a:spcBef>
        <a:spcAft>
          <a:spcPct val="0"/>
        </a:spcAft>
        <a:buClr>
          <a:srgbClr val="69C0C9"/>
        </a:buClr>
        <a:buFont typeface="Verdana" pitchFamily="34" charset="0"/>
        <a:buChar char="−"/>
        <a:defRPr sz="1600">
          <a:solidFill>
            <a:srgbClr val="002868"/>
          </a:solidFill>
          <a:latin typeface="+mn-lt"/>
        </a:defRPr>
      </a:lvl2pPr>
      <a:lvl3pPr marL="9144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•"/>
        <a:defRPr sz="1400">
          <a:solidFill>
            <a:srgbClr val="002868"/>
          </a:solidFill>
          <a:latin typeface="+mn-lt"/>
        </a:defRPr>
      </a:lvl3pPr>
      <a:lvl4pPr marL="12573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–"/>
        <a:defRPr sz="1200">
          <a:solidFill>
            <a:srgbClr val="002868"/>
          </a:solidFill>
          <a:latin typeface="+mn-lt"/>
        </a:defRPr>
      </a:lvl4pPr>
      <a:lvl5pPr marL="1600200" indent="-228600" algn="l" rtl="0" eaLnBrk="1" fontAlgn="base" hangingPunct="1">
        <a:spcBef>
          <a:spcPct val="30000"/>
        </a:spcBef>
        <a:spcAft>
          <a:spcPct val="0"/>
        </a:spcAft>
        <a:buClr>
          <a:srgbClr val="69C0C9"/>
        </a:buClr>
        <a:buFont typeface="Verdana" pitchFamily="34" charset="0"/>
        <a:buChar char="◦"/>
        <a:defRPr sz="1200">
          <a:solidFill>
            <a:srgbClr val="002868"/>
          </a:solidFill>
          <a:latin typeface="+mn-lt"/>
        </a:defRPr>
      </a:lvl5pPr>
      <a:lvl6pPr marL="20574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spcBef>
          <a:spcPct val="30000"/>
        </a:spcBef>
        <a:spcAft>
          <a:spcPct val="0"/>
        </a:spcAft>
        <a:buClr>
          <a:schemeClr val="tx1"/>
        </a:buClr>
        <a:buFont typeface="Verdana" pitchFamily="34" charset="0"/>
        <a:buChar char="◦"/>
        <a:defRPr sz="1200">
          <a:solidFill>
            <a:schemeClr val="tx1"/>
          </a:solidFill>
          <a:latin typeface="+mn-lt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5F325-9E2D-48E3-B36E-4916AF0C921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5/5/2015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592F5-1424-4D5C-8810-E56683E3312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6149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Word_97_-_2003_Document3.doc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Word_97_-_2003_Document4.doc"/><Relationship Id="rId4" Type="http://schemas.openxmlformats.org/officeDocument/2006/relationships/oleObject" Target="../embeddings/oleObject4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was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9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9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9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613" y="1736725"/>
            <a:ext cx="7928570" cy="1050925"/>
          </a:xfrm>
        </p:spPr>
        <p:txBody>
          <a:bodyPr/>
          <a:lstStyle/>
          <a:p>
            <a:r>
              <a:rPr lang="en-US" dirty="0" smtClean="0"/>
              <a:t>Machine Learning for Predictive </a:t>
            </a:r>
            <a:r>
              <a:rPr lang="en-US" dirty="0" err="1" smtClean="0"/>
              <a:t>Phenotyping</a:t>
            </a:r>
            <a:r>
              <a:rPr lang="en-US" dirty="0" smtClean="0"/>
              <a:t> from EHR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5613" y="2970213"/>
            <a:ext cx="7448550" cy="1246302"/>
          </a:xfrm>
        </p:spPr>
        <p:txBody>
          <a:bodyPr/>
          <a:lstStyle/>
          <a:p>
            <a:r>
              <a:rPr lang="en-US" dirty="0" smtClean="0"/>
              <a:t>David Page</a:t>
            </a:r>
          </a:p>
          <a:p>
            <a:r>
              <a:rPr lang="en-US" dirty="0" smtClean="0"/>
              <a:t>School of Medicine and Public Health</a:t>
            </a:r>
          </a:p>
          <a:p>
            <a:r>
              <a:rPr lang="en-US" dirty="0" smtClean="0"/>
              <a:t>University of Wisconsin-Madison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166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Supervised Learning Specification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00200"/>
            <a:ext cx="8226425" cy="4900613"/>
          </a:xfrm>
        </p:spPr>
        <p:txBody>
          <a:bodyPr/>
          <a:lstStyle/>
          <a:p>
            <a:r>
              <a:rPr lang="en-US" b="1" dirty="0" smtClean="0"/>
              <a:t>Given: </a:t>
            </a:r>
            <a:r>
              <a:rPr lang="en-US" dirty="0" smtClean="0"/>
              <a:t>Values of the input features and the output feature (response, class) for many patients</a:t>
            </a:r>
          </a:p>
          <a:p>
            <a:r>
              <a:rPr lang="en-US" b="1" dirty="0" smtClean="0"/>
              <a:t>Do:</a:t>
            </a:r>
            <a:r>
              <a:rPr lang="en-US" dirty="0" smtClean="0"/>
              <a:t> Build a model that can accurately predict the unknown value of the output class for new (previously unseen) patients whose values of the input features are known</a:t>
            </a:r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</a:t>
            </a:r>
            <a:r>
              <a:rPr lang="en-US" dirty="0" err="1" smtClean="0"/>
              <a:t>Phenotyping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Explanatory </a:t>
            </a:r>
            <a:r>
              <a:rPr lang="en-US" dirty="0" err="1" smtClean="0"/>
              <a:t>Phenotyping</a:t>
            </a:r>
            <a:endParaRPr lang="en-US" dirty="0" smtClean="0"/>
          </a:p>
          <a:p>
            <a:pPr lvl="1"/>
            <a:r>
              <a:rPr lang="en-US" dirty="0" smtClean="0"/>
              <a:t>Who really had a myocardial infarction (MI) and when?</a:t>
            </a:r>
          </a:p>
          <a:p>
            <a:pPr lvl="1"/>
            <a:r>
              <a:rPr lang="en-US" dirty="0" smtClean="0"/>
              <a:t>Patient was on different doses of Warfarin – what was the stable dose?</a:t>
            </a:r>
          </a:p>
          <a:p>
            <a:pPr lvl="0"/>
            <a:r>
              <a:rPr lang="en-US" dirty="0" smtClean="0"/>
              <a:t>Predictive </a:t>
            </a:r>
            <a:r>
              <a:rPr lang="en-US" dirty="0" err="1" smtClean="0"/>
              <a:t>Phenotyping</a:t>
            </a:r>
            <a:endParaRPr lang="en-US" dirty="0" smtClean="0"/>
          </a:p>
          <a:p>
            <a:pPr lvl="1"/>
            <a:r>
              <a:rPr lang="en-US" dirty="0" smtClean="0"/>
              <a:t>Who will have an MI in the next year?</a:t>
            </a:r>
          </a:p>
          <a:p>
            <a:pPr lvl="1"/>
            <a:r>
              <a:rPr lang="en-US" dirty="0" smtClean="0"/>
              <a:t>Who will have an MI in the next year if they take this drug?</a:t>
            </a:r>
          </a:p>
          <a:p>
            <a:pPr lvl="1"/>
            <a:r>
              <a:rPr lang="en-US" dirty="0" smtClean="0"/>
              <a:t>What will be the stable dose of Warfarin for this patient?</a:t>
            </a:r>
          </a:p>
          <a:p>
            <a:pPr lvl="0"/>
            <a:r>
              <a:rPr lang="en-US" dirty="0" smtClean="0"/>
              <a:t>Causal Discovery</a:t>
            </a:r>
          </a:p>
          <a:p>
            <a:pPr lvl="1"/>
            <a:r>
              <a:rPr lang="en-US" dirty="0" smtClean="0"/>
              <a:t>How much will patient reduce risk of MI if he stops smoking?</a:t>
            </a:r>
          </a:p>
          <a:p>
            <a:pPr lvl="1"/>
            <a:r>
              <a:rPr lang="en-US" dirty="0" smtClean="0"/>
              <a:t>Was the MI caused by the drug?  (Would patient have had MI anyway?  As soon?)</a:t>
            </a:r>
          </a:p>
          <a:p>
            <a:pPr lvl="1"/>
            <a:r>
              <a:rPr lang="en-US" dirty="0" smtClean="0"/>
              <a:t>Is there some adverse drug event (ADE) being caused by this drug, and we don’t even know what it is?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759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</a:t>
            </a:r>
            <a:r>
              <a:rPr lang="en-US" dirty="0" err="1" smtClean="0"/>
              <a:t>Phenotyping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Explanatory </a:t>
            </a:r>
            <a:r>
              <a:rPr lang="en-US" dirty="0" err="1" smtClean="0"/>
              <a:t>Phenotyping</a:t>
            </a:r>
            <a:endParaRPr lang="en-US" dirty="0" smtClean="0"/>
          </a:p>
          <a:p>
            <a:pPr lvl="1"/>
            <a:r>
              <a:rPr lang="en-US" dirty="0" smtClean="0"/>
              <a:t>Who really had a myocardial infarction (MI) and when?</a:t>
            </a:r>
          </a:p>
          <a:p>
            <a:pPr lvl="1"/>
            <a:r>
              <a:rPr lang="en-US" dirty="0" smtClean="0"/>
              <a:t>Patient was on different doses of Warfarin – what was the stable dose?</a:t>
            </a:r>
          </a:p>
          <a:p>
            <a:pPr lvl="0"/>
            <a:r>
              <a:rPr lang="en-US" b="1" dirty="0" smtClean="0"/>
              <a:t>Predictive </a:t>
            </a:r>
            <a:r>
              <a:rPr lang="en-US" b="1" dirty="0" err="1" smtClean="0"/>
              <a:t>Phenotyping</a:t>
            </a:r>
            <a:endParaRPr lang="en-US" b="1" dirty="0" smtClean="0"/>
          </a:p>
          <a:p>
            <a:pPr lvl="1"/>
            <a:r>
              <a:rPr lang="en-US" dirty="0" smtClean="0"/>
              <a:t>Who will have an MI in the next year?</a:t>
            </a:r>
          </a:p>
          <a:p>
            <a:pPr lvl="1"/>
            <a:r>
              <a:rPr lang="en-US" dirty="0" smtClean="0"/>
              <a:t>Who will have an MI in the next year if they take this drug?</a:t>
            </a:r>
          </a:p>
          <a:p>
            <a:pPr lvl="1"/>
            <a:r>
              <a:rPr lang="en-US" b="1" dirty="0" smtClean="0"/>
              <a:t>What will be the stable dose of Warfarin for this patient?</a:t>
            </a:r>
          </a:p>
          <a:p>
            <a:pPr lvl="0"/>
            <a:r>
              <a:rPr lang="en-US" dirty="0" smtClean="0"/>
              <a:t>Causal Discovery</a:t>
            </a:r>
          </a:p>
          <a:p>
            <a:pPr lvl="1"/>
            <a:r>
              <a:rPr lang="en-US" dirty="0" smtClean="0"/>
              <a:t>How much will patient reduce risk of MI if he stops smoking?</a:t>
            </a:r>
          </a:p>
          <a:p>
            <a:pPr lvl="1"/>
            <a:r>
              <a:rPr lang="en-US" dirty="0" smtClean="0"/>
              <a:t>Was the MI caused by the drug?  (Would patient have had MI anyway?  As soon?)</a:t>
            </a:r>
          </a:p>
          <a:p>
            <a:pPr lvl="1"/>
            <a:r>
              <a:rPr lang="en-US" dirty="0" smtClean="0"/>
              <a:t>Is there some adverse drug event (ADE) being caused by this drug, and we don’t even know what it is?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06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18" y="257713"/>
            <a:ext cx="8671775" cy="975369"/>
          </a:xfrm>
        </p:spPr>
        <p:txBody>
          <a:bodyPr/>
          <a:lstStyle/>
          <a:p>
            <a:r>
              <a:rPr lang="en-US" sz="3600"/>
              <a:t>IWPC - 21 research groups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718" y="1116752"/>
            <a:ext cx="8671775" cy="311759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4 continents and 9 countries</a:t>
            </a:r>
          </a:p>
          <a:p>
            <a:pPr>
              <a:lnSpc>
                <a:spcPct val="80000"/>
              </a:lnSpc>
            </a:pPr>
            <a:r>
              <a:rPr lang="en-US"/>
              <a:t>Asia</a:t>
            </a:r>
          </a:p>
          <a:p>
            <a:pPr lvl="1">
              <a:lnSpc>
                <a:spcPct val="80000"/>
              </a:lnSpc>
            </a:pPr>
            <a:r>
              <a:rPr lang="en-US" sz="2700"/>
              <a:t>Israel, Japan, Korea, Taiwan, Singapore		</a:t>
            </a:r>
          </a:p>
          <a:p>
            <a:pPr>
              <a:lnSpc>
                <a:spcPct val="80000"/>
              </a:lnSpc>
            </a:pPr>
            <a:r>
              <a:rPr lang="en-US"/>
              <a:t>Europe</a:t>
            </a:r>
          </a:p>
          <a:p>
            <a:pPr lvl="1">
              <a:lnSpc>
                <a:spcPct val="80000"/>
              </a:lnSpc>
            </a:pPr>
            <a:r>
              <a:rPr lang="en-US" sz="2700"/>
              <a:t>Sweden, United Kingdom</a:t>
            </a:r>
          </a:p>
          <a:p>
            <a:pPr>
              <a:lnSpc>
                <a:spcPct val="80000"/>
              </a:lnSpc>
            </a:pPr>
            <a:r>
              <a:rPr lang="en-US"/>
              <a:t>North America</a:t>
            </a:r>
          </a:p>
          <a:p>
            <a:pPr lvl="1">
              <a:lnSpc>
                <a:spcPct val="80000"/>
              </a:lnSpc>
            </a:pPr>
            <a:r>
              <a:rPr lang="en-US" sz="2700"/>
              <a:t>USA (11 states: Alabama, California, Florida, Illinois, Missouri, North Carolina, Pennsylvania, Tennessee, Utah, Washington, Wisconsin)</a:t>
            </a:r>
          </a:p>
          <a:p>
            <a:pPr>
              <a:lnSpc>
                <a:spcPct val="80000"/>
              </a:lnSpc>
            </a:pPr>
            <a:r>
              <a:rPr lang="en-US"/>
              <a:t>South America</a:t>
            </a:r>
          </a:p>
          <a:p>
            <a:pPr lvl="1">
              <a:lnSpc>
                <a:spcPct val="80000"/>
              </a:lnSpc>
            </a:pPr>
            <a:r>
              <a:rPr lang="en-US" sz="2700"/>
              <a:t>Brazil</a:t>
            </a:r>
            <a:endParaRPr lang="en-US" sz="1000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431085" y="486790"/>
            <a:ext cx="208117" cy="3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052" tIns="51525" rIns="103052" bIns="515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55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18" y="171809"/>
            <a:ext cx="8671775" cy="717657"/>
          </a:xfrm>
        </p:spPr>
        <p:txBody>
          <a:bodyPr/>
          <a:lstStyle/>
          <a:p>
            <a:r>
              <a:rPr lang="en-US" sz="3600"/>
              <a:t>Dataset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718" y="859040"/>
            <a:ext cx="8843493" cy="31175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500"/>
              <a:t>5,700 patients treated with warfarin</a:t>
            </a:r>
            <a:endParaRPr lang="en-US" sz="3200"/>
          </a:p>
          <a:p>
            <a:pPr>
              <a:lnSpc>
                <a:spcPct val="70000"/>
              </a:lnSpc>
            </a:pPr>
            <a:r>
              <a:rPr lang="en-US" sz="2500"/>
              <a:t>Demographic characteristics</a:t>
            </a:r>
            <a:endParaRPr lang="en-US"/>
          </a:p>
          <a:p>
            <a:pPr>
              <a:lnSpc>
                <a:spcPct val="70000"/>
              </a:lnSpc>
            </a:pPr>
            <a:r>
              <a:rPr lang="en-US" sz="2500"/>
              <a:t>Primary indication for warfarin treatment</a:t>
            </a:r>
          </a:p>
          <a:p>
            <a:pPr>
              <a:lnSpc>
                <a:spcPct val="70000"/>
              </a:lnSpc>
            </a:pPr>
            <a:r>
              <a:rPr lang="en-US" sz="2500"/>
              <a:t>Stable therapeutic dose of warfarin</a:t>
            </a:r>
            <a:endParaRPr lang="en-US"/>
          </a:p>
          <a:p>
            <a:pPr>
              <a:lnSpc>
                <a:spcPct val="70000"/>
              </a:lnSpc>
            </a:pPr>
            <a:r>
              <a:rPr lang="en-US" sz="2500"/>
              <a:t>Treatment INR</a:t>
            </a:r>
          </a:p>
          <a:p>
            <a:pPr>
              <a:lnSpc>
                <a:spcPct val="90000"/>
              </a:lnSpc>
            </a:pPr>
            <a:r>
              <a:rPr lang="en-US" sz="2500"/>
              <a:t>Target INR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5,052 patients with a target INR of 2-3</a:t>
            </a:r>
            <a:endParaRPr lang="en-US" sz="2700"/>
          </a:p>
          <a:p>
            <a:pPr>
              <a:lnSpc>
                <a:spcPct val="90000"/>
              </a:lnSpc>
            </a:pPr>
            <a:r>
              <a:rPr lang="en-US" sz="2500"/>
              <a:t>Concomitant medications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Grouped by increased or decreased effect on INR</a:t>
            </a:r>
            <a:endParaRPr lang="en-US" sz="2700">
              <a:sym typeface="Wingdings" charset="0"/>
            </a:endParaRPr>
          </a:p>
          <a:p>
            <a:pPr>
              <a:lnSpc>
                <a:spcPct val="70000"/>
              </a:lnSpc>
            </a:pPr>
            <a:r>
              <a:rPr lang="en-US" sz="2500"/>
              <a:t>Presence of genotype variants</a:t>
            </a:r>
          </a:p>
          <a:p>
            <a:pPr lvl="1">
              <a:lnSpc>
                <a:spcPct val="80000"/>
              </a:lnSpc>
            </a:pPr>
            <a:r>
              <a:rPr lang="en-US">
                <a:sym typeface="Wingdings" charset="0"/>
              </a:rPr>
              <a:t>CYP2C9</a:t>
            </a:r>
            <a:r>
              <a:rPr lang="en-US" i="1">
                <a:sym typeface="Wingdings" charset="0"/>
              </a:rPr>
              <a:t> </a:t>
            </a:r>
            <a:r>
              <a:rPr lang="en-US">
                <a:sym typeface="Wingdings" charset="0"/>
              </a:rPr>
              <a:t>(*1, *2 and *3)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VKORC1 (one of seven SNPs in linkage disequilibrium)</a:t>
            </a:r>
          </a:p>
          <a:p>
            <a:pPr lvl="2">
              <a:lnSpc>
                <a:spcPct val="80000"/>
              </a:lnSpc>
            </a:pPr>
            <a:r>
              <a:rPr lang="en-US">
                <a:sym typeface="Wingdings" charset="0"/>
              </a:rPr>
              <a:t>blinded re-genotyping for quality control</a:t>
            </a:r>
            <a:endParaRPr lang="en-US" sz="2700"/>
          </a:p>
        </p:txBody>
      </p:sp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431085" y="486790"/>
            <a:ext cx="208117" cy="3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052" tIns="51525" rIns="103052" bIns="515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42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18" y="257713"/>
            <a:ext cx="8671775" cy="975369"/>
          </a:xfrm>
        </p:spPr>
        <p:txBody>
          <a:bodyPr/>
          <a:lstStyle/>
          <a:p>
            <a:r>
              <a:rPr lang="en-US" sz="3600"/>
              <a:t>Age, height  and weight</a:t>
            </a:r>
          </a:p>
        </p:txBody>
      </p:sp>
      <p:sp>
        <p:nvSpPr>
          <p:cNvPr id="218116" name="Rectangle 4"/>
          <p:cNvSpPr>
            <a:spLocks noChangeArrowheads="1"/>
          </p:cNvSpPr>
          <p:nvPr/>
        </p:nvSpPr>
        <p:spPr bwMode="auto">
          <a:xfrm>
            <a:off x="431085" y="486790"/>
            <a:ext cx="208117" cy="3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052" tIns="51525" rIns="103052" bIns="515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218118" name="Object 6"/>
          <p:cNvGraphicFramePr>
            <a:graphicFrameLocks noChangeAspect="1"/>
          </p:cNvGraphicFramePr>
          <p:nvPr/>
        </p:nvGraphicFramePr>
        <p:xfrm>
          <a:off x="1202028" y="1288561"/>
          <a:ext cx="6210479" cy="4033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59" name="Document" r:id="rId5" imgW="5510784" imgH="3578352" progId="Word.Document.8">
                  <p:embed/>
                </p:oleObj>
              </mc:Choice>
              <mc:Fallback>
                <p:oleObj name="Document" r:id="rId5" imgW="5510784" imgH="357835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028" y="1288561"/>
                        <a:ext cx="6210479" cy="4033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863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18" y="257713"/>
            <a:ext cx="8671775" cy="975369"/>
          </a:xfrm>
        </p:spPr>
        <p:txBody>
          <a:bodyPr/>
          <a:lstStyle/>
          <a:p>
            <a:r>
              <a:rPr lang="en-US" sz="3600"/>
              <a:t>Race, inducers and amiodarone</a:t>
            </a:r>
          </a:p>
        </p:txBody>
      </p:sp>
      <p:sp>
        <p:nvSpPr>
          <p:cNvPr id="222211" name="Rectangle 3"/>
          <p:cNvSpPr>
            <a:spLocks noChangeArrowheads="1"/>
          </p:cNvSpPr>
          <p:nvPr/>
        </p:nvSpPr>
        <p:spPr bwMode="auto">
          <a:xfrm>
            <a:off x="431085" y="486790"/>
            <a:ext cx="208117" cy="3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052" tIns="51525" rIns="103052" bIns="515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222213" name="Object 5"/>
          <p:cNvGraphicFramePr>
            <a:graphicFrameLocks noChangeAspect="1"/>
          </p:cNvGraphicFramePr>
          <p:nvPr/>
        </p:nvGraphicFramePr>
        <p:xfrm>
          <a:off x="1466762" y="1299299"/>
          <a:ext cx="6210479" cy="4261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3" name="Document" r:id="rId5" imgW="5510784" imgH="3779520" progId="Word.Document.8">
                  <p:embed/>
                </p:oleObj>
              </mc:Choice>
              <mc:Fallback>
                <p:oleObj name="Document" r:id="rId5" imgW="5510784" imgH="377952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762" y="1299299"/>
                        <a:ext cx="6210479" cy="42611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368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18" y="257713"/>
            <a:ext cx="8671775" cy="975369"/>
          </a:xfrm>
        </p:spPr>
        <p:txBody>
          <a:bodyPr/>
          <a:lstStyle/>
          <a:p>
            <a:r>
              <a:rPr lang="en-US" sz="3600"/>
              <a:t>CYP2C9 and VKORC1 genotypes</a:t>
            </a:r>
          </a:p>
        </p:txBody>
      </p:sp>
      <p:sp>
        <p:nvSpPr>
          <p:cNvPr id="226307" name="Rectangle 3"/>
          <p:cNvSpPr>
            <a:spLocks noChangeArrowheads="1"/>
          </p:cNvSpPr>
          <p:nvPr/>
        </p:nvSpPr>
        <p:spPr bwMode="auto">
          <a:xfrm>
            <a:off x="431085" y="486790"/>
            <a:ext cx="208117" cy="3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052" tIns="51525" rIns="103052" bIns="515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226309" name="Chart 1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82"/>
          <a:stretch>
            <a:fillRect/>
          </a:stretch>
        </p:blipFill>
        <p:spPr bwMode="auto">
          <a:xfrm>
            <a:off x="1459607" y="1546272"/>
            <a:ext cx="6181859" cy="4391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71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18" y="257713"/>
            <a:ext cx="8671775" cy="975369"/>
          </a:xfrm>
        </p:spPr>
        <p:txBody>
          <a:bodyPr/>
          <a:lstStyle/>
          <a:p>
            <a:r>
              <a:rPr lang="en-US" sz="3600"/>
              <a:t>Statistical Analysis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578" y="1374464"/>
            <a:ext cx="8500056" cy="311759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Derivation Cohort </a:t>
            </a:r>
          </a:p>
          <a:p>
            <a:pPr lvl="1">
              <a:lnSpc>
                <a:spcPct val="80000"/>
              </a:lnSpc>
            </a:pPr>
            <a:r>
              <a:rPr lang="en-US" sz="2700"/>
              <a:t>4,043 patients with a stable dose of warfarin and target INR of 2-3 mg/week</a:t>
            </a:r>
          </a:p>
          <a:p>
            <a:pPr lvl="1">
              <a:lnSpc>
                <a:spcPct val="80000"/>
              </a:lnSpc>
            </a:pPr>
            <a:r>
              <a:rPr lang="en-US" sz="2700"/>
              <a:t>Used for developing dose prediction models</a:t>
            </a:r>
          </a:p>
          <a:p>
            <a:pPr>
              <a:lnSpc>
                <a:spcPct val="80000"/>
              </a:lnSpc>
              <a:buFont typeface="Times" charset="0"/>
              <a:buNone/>
            </a:pPr>
            <a:r>
              <a:rPr lang="en-US"/>
              <a:t>Validation Cohort</a:t>
            </a:r>
          </a:p>
          <a:p>
            <a:pPr lvl="1">
              <a:lnSpc>
                <a:spcPct val="80000"/>
              </a:lnSpc>
              <a:buFont typeface="Times" charset="0"/>
              <a:buChar char="•"/>
            </a:pPr>
            <a:r>
              <a:rPr lang="en-US" sz="2700"/>
              <a:t>1,009 patients (20% of dataset)</a:t>
            </a:r>
          </a:p>
          <a:p>
            <a:pPr lvl="1">
              <a:lnSpc>
                <a:spcPct val="80000"/>
              </a:lnSpc>
              <a:buFont typeface="Times" charset="0"/>
              <a:buChar char="•"/>
            </a:pPr>
            <a:r>
              <a:rPr lang="en-US" sz="2700"/>
              <a:t>Used for testing final selected model</a:t>
            </a:r>
          </a:p>
          <a:p>
            <a:pPr>
              <a:lnSpc>
                <a:spcPct val="80000"/>
              </a:lnSpc>
              <a:buFont typeface="Times" charset="0"/>
              <a:buNone/>
            </a:pPr>
            <a:r>
              <a:rPr lang="en-US"/>
              <a:t>Analysis group did not have access to validation set until </a:t>
            </a:r>
            <a:r>
              <a:rPr lang="en-US" i="1"/>
              <a:t>after</a:t>
            </a:r>
            <a:r>
              <a:rPr lang="en-US"/>
              <a:t> the final model was selected</a:t>
            </a:r>
            <a:endParaRPr lang="en-US" sz="3200"/>
          </a:p>
        </p:txBody>
      </p:sp>
      <p:sp>
        <p:nvSpPr>
          <p:cNvPr id="242692" name="Rectangle 4"/>
          <p:cNvSpPr>
            <a:spLocks noChangeArrowheads="1"/>
          </p:cNvSpPr>
          <p:nvPr/>
        </p:nvSpPr>
        <p:spPr bwMode="auto">
          <a:xfrm>
            <a:off x="431085" y="486790"/>
            <a:ext cx="208117" cy="3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052" tIns="51525" rIns="103052" bIns="515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18" y="171809"/>
            <a:ext cx="8671775" cy="803561"/>
          </a:xfrm>
        </p:spPr>
        <p:txBody>
          <a:bodyPr/>
          <a:lstStyle/>
          <a:p>
            <a:r>
              <a:rPr lang="en-US" sz="3200"/>
              <a:t>IWPC pharmacogenetic dosing algorithm</a:t>
            </a:r>
            <a:endParaRPr lang="en-US" sz="3600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7578" y="1116752"/>
            <a:ext cx="3434366" cy="4982430"/>
          </a:xfrm>
        </p:spPr>
        <p:txBody>
          <a:bodyPr/>
          <a:lstStyle/>
          <a:p>
            <a:endParaRPr lang="en-US" sz="2300"/>
          </a:p>
          <a:p>
            <a:r>
              <a:rPr lang="en-US" sz="2300"/>
              <a:t>**The output of this algorithm must be squared to compute weekly dose in mg</a:t>
            </a:r>
          </a:p>
          <a:p>
            <a:endParaRPr lang="en-US" sz="2300"/>
          </a:p>
          <a:p>
            <a:r>
              <a:rPr lang="en-US" sz="2300"/>
              <a:t>^All references to VKORC1 refer to genotype for rs9923231</a:t>
            </a:r>
            <a:endParaRPr lang="en-US"/>
          </a:p>
          <a:p>
            <a:pPr lvl="1">
              <a:lnSpc>
                <a:spcPct val="80000"/>
              </a:lnSpc>
              <a:buFontTx/>
              <a:buNone/>
            </a:pPr>
            <a:endParaRPr lang="en-US" sz="2700"/>
          </a:p>
        </p:txBody>
      </p:sp>
      <p:sp>
        <p:nvSpPr>
          <p:cNvPr id="267268" name="Rectangle 4"/>
          <p:cNvSpPr>
            <a:spLocks noChangeArrowheads="1"/>
          </p:cNvSpPr>
          <p:nvPr/>
        </p:nvSpPr>
        <p:spPr bwMode="auto">
          <a:xfrm>
            <a:off x="431085" y="486790"/>
            <a:ext cx="208117" cy="3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052" tIns="51525" rIns="103052" bIns="515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267405" name="Object 141"/>
          <p:cNvGraphicFramePr>
            <a:graphicFrameLocks noChangeAspect="1"/>
          </p:cNvGraphicFramePr>
          <p:nvPr/>
        </p:nvGraphicFramePr>
        <p:xfrm>
          <a:off x="2525690" y="859041"/>
          <a:ext cx="7004676" cy="56732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35" name="Document" r:id="rId5" imgW="6214872" imgH="5032248" progId="Word.Document.8">
                  <p:embed/>
                </p:oleObj>
              </mc:Choice>
              <mc:Fallback>
                <p:oleObj name="Document" r:id="rId5" imgW="6214872" imgH="503224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690" y="859041"/>
                        <a:ext cx="7004676" cy="56732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04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31783"/>
            <a:ext cx="8226425" cy="4957763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NLM, NIGMS, NIH BD2K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International Warfarin </a:t>
            </a:r>
            <a:r>
              <a:rPr lang="en-US" dirty="0" err="1" smtClean="0"/>
              <a:t>Pharmacogenetics</a:t>
            </a:r>
            <a:r>
              <a:rPr lang="en-US" dirty="0" smtClean="0"/>
              <a:t> Consortium (IWPC)</a:t>
            </a:r>
          </a:p>
          <a:p>
            <a:pPr marL="0" indent="0">
              <a:buNone/>
              <a:defRPr/>
            </a:pPr>
            <a:r>
              <a:rPr lang="en-US" dirty="0"/>
              <a:t>Wisconsin Genomics </a:t>
            </a:r>
            <a:r>
              <a:rPr lang="en-US" dirty="0" smtClean="0"/>
              <a:t>Initiative</a:t>
            </a:r>
            <a:r>
              <a:rPr lang="en-GB" dirty="0" smtClean="0"/>
              <a:t> (WGI)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Aubrey Barnard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Kendrick Boyd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Elizabeth Burnside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Michael Caldwell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Jesse Davis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Eric Lantz</a:t>
            </a:r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Jie</a:t>
            </a:r>
            <a:r>
              <a:rPr lang="en-US" dirty="0" smtClean="0"/>
              <a:t> Liu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Peggy </a:t>
            </a:r>
            <a:r>
              <a:rPr lang="en-US" dirty="0" err="1" smtClean="0"/>
              <a:t>Peissig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Vitor</a:t>
            </a:r>
            <a:r>
              <a:rPr lang="en-US" dirty="0" smtClean="0"/>
              <a:t> Santos Costa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Jude </a:t>
            </a:r>
            <a:r>
              <a:rPr lang="en-US" dirty="0" err="1" smtClean="0"/>
              <a:t>Shavlik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Humberto</a:t>
            </a:r>
            <a:r>
              <a:rPr lang="en-US" dirty="0" smtClean="0"/>
              <a:t> </a:t>
            </a:r>
            <a:r>
              <a:rPr lang="en-US" dirty="0" err="1" smtClean="0"/>
              <a:t>Vidaillet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Jeremy Weiss</a:t>
            </a:r>
          </a:p>
        </p:txBody>
      </p:sp>
    </p:spTree>
    <p:extLst>
      <p:ext uri="{BB962C8B-B14F-4D97-AF65-F5344CB8AC3E}">
        <p14:creationId xmlns:p14="http://schemas.microsoft.com/office/powerpoint/2010/main" val="13242739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18" y="257713"/>
            <a:ext cx="8671775" cy="975369"/>
          </a:xfrm>
        </p:spPr>
        <p:txBody>
          <a:bodyPr/>
          <a:lstStyle/>
          <a:p>
            <a:r>
              <a:rPr lang="en-US" sz="3600"/>
              <a:t>Model comparisons</a:t>
            </a:r>
          </a:p>
        </p:txBody>
      </p:sp>
      <p:sp>
        <p:nvSpPr>
          <p:cNvPr id="238595" name="Rectangle 3"/>
          <p:cNvSpPr>
            <a:spLocks noChangeArrowheads="1"/>
          </p:cNvSpPr>
          <p:nvPr/>
        </p:nvSpPr>
        <p:spPr bwMode="auto">
          <a:xfrm>
            <a:off x="431085" y="486790"/>
            <a:ext cx="208117" cy="3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med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052" tIns="51525" rIns="103052" bIns="51525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graphicFrame>
        <p:nvGraphicFramePr>
          <p:cNvPr id="238598" name="Object 6"/>
          <p:cNvGraphicFramePr>
            <a:graphicFrameLocks noChangeAspect="1"/>
          </p:cNvGraphicFramePr>
          <p:nvPr/>
        </p:nvGraphicFramePr>
        <p:xfrm>
          <a:off x="1693930" y="1705554"/>
          <a:ext cx="5754352" cy="3446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9" name="Document" r:id="rId5" imgW="5105400" imgH="3057144" progId="Word.Document.8">
                  <p:embed/>
                </p:oleObj>
              </mc:Choice>
              <mc:Fallback>
                <p:oleObj name="Document" r:id="rId5" imgW="5105400" imgH="305714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930" y="1705554"/>
                        <a:ext cx="5754352" cy="34468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77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Adverse Drug Events: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Cox-2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Inhibitors Example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Line 3"/>
          <p:cNvSpPr>
            <a:spLocks noChangeShapeType="1"/>
          </p:cNvSpPr>
          <p:nvPr/>
        </p:nvSpPr>
        <p:spPr bwMode="auto">
          <a:xfrm>
            <a:off x="4521200" y="1104900"/>
            <a:ext cx="0" cy="4953000"/>
          </a:xfrm>
          <a:prstGeom prst="line">
            <a:avLst/>
          </a:prstGeom>
          <a:noFill/>
          <a:ln w="1270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AEEF"/>
              </a:solidFill>
              <a:latin typeface="Verdana"/>
            </a:endParaRPr>
          </a:p>
        </p:txBody>
      </p:sp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742950" y="1104900"/>
            <a:ext cx="3702050" cy="1143000"/>
            <a:chOff x="500" y="1056"/>
            <a:chExt cx="2332" cy="720"/>
          </a:xfrm>
        </p:grpSpPr>
        <p:sp>
          <p:nvSpPr>
            <p:cNvPr id="28691" name="Rectangle 5"/>
            <p:cNvSpPr>
              <a:spLocks noChangeArrowheads="1"/>
            </p:cNvSpPr>
            <p:nvPr/>
          </p:nvSpPr>
          <p:spPr bwMode="auto">
            <a:xfrm>
              <a:off x="500" y="1056"/>
              <a:ext cx="1900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Dec. 1998-May 1999, 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Celebrex, Vioxx approved</a:t>
              </a:r>
            </a:p>
          </p:txBody>
        </p:sp>
        <p:sp>
          <p:nvSpPr>
            <p:cNvPr id="28692" name="Line 6"/>
            <p:cNvSpPr>
              <a:spLocks noChangeShapeType="1"/>
            </p:cNvSpPr>
            <p:nvPr/>
          </p:nvSpPr>
          <p:spPr bwMode="auto">
            <a:xfrm>
              <a:off x="2400" y="1344"/>
              <a:ext cx="43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AEEF"/>
                </a:solidFill>
                <a:latin typeface="Verdana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597400" y="1714500"/>
            <a:ext cx="3810000" cy="1143000"/>
            <a:chOff x="2928" y="1440"/>
            <a:chExt cx="2400" cy="720"/>
          </a:xfrm>
        </p:grpSpPr>
        <p:sp>
          <p:nvSpPr>
            <p:cNvPr id="28689" name="Rectangle 8"/>
            <p:cNvSpPr>
              <a:spLocks noChangeArrowheads="1"/>
            </p:cNvSpPr>
            <p:nvPr/>
          </p:nvSpPr>
          <p:spPr bwMode="auto">
            <a:xfrm>
              <a:off x="3428" y="1440"/>
              <a:ext cx="1900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2001, 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Cox-2 sales top 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$6 billion/year in US</a:t>
              </a:r>
            </a:p>
          </p:txBody>
        </p:sp>
        <p:sp>
          <p:nvSpPr>
            <p:cNvPr id="28690" name="Line 9"/>
            <p:cNvSpPr>
              <a:spLocks noChangeShapeType="1"/>
            </p:cNvSpPr>
            <p:nvPr/>
          </p:nvSpPr>
          <p:spPr bwMode="auto">
            <a:xfrm flipH="1">
              <a:off x="2928" y="1872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AEEF"/>
                </a:solidFill>
                <a:latin typeface="Verdana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692150" y="2552700"/>
            <a:ext cx="3733800" cy="1143000"/>
            <a:chOff x="480" y="1968"/>
            <a:chExt cx="2352" cy="720"/>
          </a:xfrm>
        </p:grpSpPr>
        <p:sp>
          <p:nvSpPr>
            <p:cNvPr id="28687" name="Rectangle 11"/>
            <p:cNvSpPr>
              <a:spLocks noChangeArrowheads="1"/>
            </p:cNvSpPr>
            <p:nvPr/>
          </p:nvSpPr>
          <p:spPr bwMode="auto">
            <a:xfrm>
              <a:off x="480" y="1968"/>
              <a:ext cx="1900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2002, </a:t>
              </a:r>
              <a:br>
                <a:rPr lang="en-US">
                  <a:solidFill>
                    <a:srgbClr val="000000"/>
                  </a:solidFill>
                  <a:latin typeface="Times New Roman" charset="0"/>
                </a:rPr>
              </a:b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Beginning of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APPROVe Study</a:t>
              </a:r>
            </a:p>
          </p:txBody>
        </p:sp>
        <p:sp>
          <p:nvSpPr>
            <p:cNvPr id="28688" name="Line 12"/>
            <p:cNvSpPr>
              <a:spLocks noChangeShapeType="1"/>
            </p:cNvSpPr>
            <p:nvPr/>
          </p:nvSpPr>
          <p:spPr bwMode="auto">
            <a:xfrm>
              <a:off x="2400" y="2304"/>
              <a:ext cx="43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AEEF"/>
                </a:solidFill>
                <a:latin typeface="Verdana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666750" y="4152900"/>
            <a:ext cx="3778250" cy="1143000"/>
            <a:chOff x="452" y="2976"/>
            <a:chExt cx="2380" cy="720"/>
          </a:xfrm>
        </p:grpSpPr>
        <p:sp>
          <p:nvSpPr>
            <p:cNvPr id="28685" name="Rectangle 14"/>
            <p:cNvSpPr>
              <a:spLocks noChangeArrowheads="1"/>
            </p:cNvSpPr>
            <p:nvPr/>
          </p:nvSpPr>
          <p:spPr bwMode="auto">
            <a:xfrm>
              <a:off x="452" y="2976"/>
              <a:ext cx="1900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Dec. 2004, </a:t>
              </a:r>
              <a:br>
                <a:rPr lang="en-US">
                  <a:solidFill>
                    <a:srgbClr val="000000"/>
                  </a:solidFill>
                  <a:latin typeface="Times New Roman" charset="0"/>
                </a:rPr>
              </a:b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FDA issues warning</a:t>
              </a:r>
            </a:p>
          </p:txBody>
        </p:sp>
        <p:sp>
          <p:nvSpPr>
            <p:cNvPr id="28686" name="Line 15"/>
            <p:cNvSpPr>
              <a:spLocks noChangeShapeType="1"/>
            </p:cNvSpPr>
            <p:nvPr/>
          </p:nvSpPr>
          <p:spPr bwMode="auto">
            <a:xfrm>
              <a:off x="2400" y="3312"/>
              <a:ext cx="432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AEEF"/>
                </a:solidFill>
                <a:latin typeface="Verdana"/>
              </a:endParaRP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4578350" y="3619500"/>
            <a:ext cx="3810000" cy="1143000"/>
            <a:chOff x="2928" y="2640"/>
            <a:chExt cx="2400" cy="720"/>
          </a:xfrm>
        </p:grpSpPr>
        <p:sp>
          <p:nvSpPr>
            <p:cNvPr id="28683" name="Rectangle 17"/>
            <p:cNvSpPr>
              <a:spLocks noChangeArrowheads="1"/>
            </p:cNvSpPr>
            <p:nvPr/>
          </p:nvSpPr>
          <p:spPr bwMode="auto">
            <a:xfrm>
              <a:off x="3428" y="2640"/>
              <a:ext cx="1900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Sept 2004, 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Vioxx voluntarily 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pulled from market</a:t>
              </a:r>
            </a:p>
          </p:txBody>
        </p:sp>
        <p:sp>
          <p:nvSpPr>
            <p:cNvPr id="28684" name="Line 18"/>
            <p:cNvSpPr>
              <a:spLocks noChangeShapeType="1"/>
            </p:cNvSpPr>
            <p:nvPr/>
          </p:nvSpPr>
          <p:spPr bwMode="auto">
            <a:xfrm flipH="1">
              <a:off x="2928" y="3072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AEEF"/>
                </a:solidFill>
                <a:latin typeface="Verdana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4597400" y="4914900"/>
            <a:ext cx="3778250" cy="1143000"/>
            <a:chOff x="2928" y="3456"/>
            <a:chExt cx="2380" cy="720"/>
          </a:xfrm>
        </p:grpSpPr>
        <p:sp>
          <p:nvSpPr>
            <p:cNvPr id="28681" name="Rectangle 20"/>
            <p:cNvSpPr>
              <a:spLocks noChangeArrowheads="1"/>
            </p:cNvSpPr>
            <p:nvPr/>
          </p:nvSpPr>
          <p:spPr bwMode="auto">
            <a:xfrm>
              <a:off x="3408" y="3456"/>
              <a:ext cx="1900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April 2005, </a:t>
              </a:r>
            </a:p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FDA removes </a:t>
              </a:r>
              <a:br>
                <a:rPr lang="en-US">
                  <a:solidFill>
                    <a:srgbClr val="000000"/>
                  </a:solidFill>
                  <a:latin typeface="Times New Roman" charset="0"/>
                </a:rPr>
              </a:br>
              <a:r>
                <a:rPr lang="en-US">
                  <a:solidFill>
                    <a:srgbClr val="000000"/>
                  </a:solidFill>
                  <a:latin typeface="Times New Roman" charset="0"/>
                </a:rPr>
                <a:t>Bextra from market</a:t>
              </a:r>
            </a:p>
          </p:txBody>
        </p:sp>
        <p:sp>
          <p:nvSpPr>
            <p:cNvPr id="28682" name="Line 21"/>
            <p:cNvSpPr>
              <a:spLocks noChangeShapeType="1"/>
            </p:cNvSpPr>
            <p:nvPr/>
          </p:nvSpPr>
          <p:spPr bwMode="auto">
            <a:xfrm flipH="1">
              <a:off x="2928" y="3744"/>
              <a:ext cx="480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AEEF"/>
                </a:solidFill>
                <a:latin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15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511986" cy="818685"/>
          </a:xfrm>
        </p:spPr>
        <p:txBody>
          <a:bodyPr/>
          <a:lstStyle/>
          <a:p>
            <a:r>
              <a:rPr lang="en-US" dirty="0" smtClean="0"/>
              <a:t>Predicting MI Given Cox2 Inhibitor (Davis et al., 2009)</a:t>
            </a:r>
            <a:endParaRPr lang="en-GB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000125"/>
            <a:ext cx="5984875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Relational Learning Approach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762000" y="3352800"/>
            <a:ext cx="8229600" cy="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5" name="Group 34"/>
          <p:cNvGrpSpPr/>
          <p:nvPr/>
        </p:nvGrpSpPr>
        <p:grpSpPr>
          <a:xfrm>
            <a:off x="3962400" y="1752600"/>
            <a:ext cx="2286000" cy="1600200"/>
            <a:chOff x="3733800" y="3429000"/>
            <a:chExt cx="2286000" cy="16002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5257800" y="4343400"/>
              <a:ext cx="0" cy="685800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3733800" y="3429000"/>
              <a:ext cx="2286000" cy="914400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Aft>
                  <a:spcPct val="0"/>
                </a:spcAft>
                <a:buClr>
                  <a:srgbClr val="1F497D"/>
                </a:buClr>
                <a:buSzPct val="70000"/>
                <a:buFont typeface="Wingdings" pitchFamily="-112" charset="2"/>
                <a:buNone/>
              </a:pPr>
              <a:r>
                <a:rPr lang="en-US" sz="2600" dirty="0" smtClean="0">
                  <a:solidFill>
                    <a:prstClr val="black"/>
                  </a:solidFill>
                  <a:latin typeface="Arial" pitchFamily="-112" charset="0"/>
                </a:rPr>
                <a:t>Prescribe</a:t>
              </a:r>
            </a:p>
            <a:p>
              <a:pPr marL="342900" indent="-342900" fontAlgn="base">
                <a:spcAft>
                  <a:spcPct val="0"/>
                </a:spcAft>
                <a:buClr>
                  <a:srgbClr val="1F497D"/>
                </a:buClr>
                <a:buSzPct val="70000"/>
                <a:buFont typeface="Wingdings" pitchFamily="-112" charset="2"/>
                <a:buNone/>
              </a:pPr>
              <a:r>
                <a:rPr lang="en-US" sz="2600" dirty="0" err="1" smtClean="0">
                  <a:solidFill>
                    <a:prstClr val="black"/>
                  </a:solidFill>
                  <a:latin typeface="Arial" pitchFamily="-112" charset="0"/>
                </a:rPr>
                <a:t>Terconazole</a:t>
              </a:r>
              <a:r>
                <a:rPr lang="en-US" sz="2600" dirty="0" smtClean="0">
                  <a:solidFill>
                    <a:prstClr val="black"/>
                  </a:solidFill>
                  <a:latin typeface="Arial" pitchFamily="-112" charset="0"/>
                </a:rPr>
                <a:t>?</a:t>
              </a:r>
              <a:endParaRPr lang="en-US" sz="2600" dirty="0">
                <a:solidFill>
                  <a:prstClr val="black"/>
                </a:solidFill>
                <a:latin typeface="Arial" pitchFamily="-112" charset="0"/>
              </a:endParaRPr>
            </a:p>
          </p:txBody>
        </p:sp>
      </p:grpSp>
      <p:cxnSp>
        <p:nvCxnSpPr>
          <p:cNvPr id="17" name="Straight Arrow Connector 16"/>
          <p:cNvCxnSpPr/>
          <p:nvPr/>
        </p:nvCxnSpPr>
        <p:spPr bwMode="auto">
          <a:xfrm>
            <a:off x="1371600" y="2838450"/>
            <a:ext cx="0" cy="514350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457200" y="1981200"/>
            <a:ext cx="1676400" cy="85344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Aft>
                <a:spcPct val="0"/>
              </a:spcAft>
              <a:buClr>
                <a:srgbClr val="1F497D"/>
              </a:buClr>
              <a:buSzPct val="70000"/>
              <a:buFont typeface="Wingdings" pitchFamily="-112" charset="2"/>
              <a:buNone/>
            </a:pPr>
            <a:r>
              <a:rPr lang="en-US" sz="2600" dirty="0" smtClean="0">
                <a:solidFill>
                  <a:prstClr val="black"/>
                </a:solidFill>
                <a:latin typeface="Arial" pitchFamily="-112" charset="0"/>
              </a:rPr>
              <a:t>Patient’s</a:t>
            </a:r>
          </a:p>
          <a:p>
            <a:pPr marL="342900" indent="-342900" fontAlgn="base">
              <a:spcAft>
                <a:spcPct val="0"/>
              </a:spcAft>
              <a:buClr>
                <a:srgbClr val="1F497D"/>
              </a:buClr>
              <a:buSzPct val="70000"/>
              <a:buFont typeface="Wingdings" pitchFamily="-112" charset="2"/>
              <a:buNone/>
            </a:pPr>
            <a:r>
              <a:rPr lang="en-US" sz="2600" dirty="0" smtClean="0">
                <a:solidFill>
                  <a:prstClr val="black"/>
                </a:solidFill>
                <a:latin typeface="Arial" pitchFamily="-112" charset="0"/>
              </a:rPr>
              <a:t>history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81800" y="1752600"/>
            <a:ext cx="2057400" cy="1600200"/>
            <a:chOff x="6781800" y="1752600"/>
            <a:chExt cx="2057400" cy="160020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7620000" y="2667000"/>
              <a:ext cx="0" cy="685800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Rounded Rectangle 25"/>
            <p:cNvSpPr/>
            <p:nvPr/>
          </p:nvSpPr>
          <p:spPr bwMode="auto">
            <a:xfrm>
              <a:off x="6781800" y="1752600"/>
              <a:ext cx="2057400" cy="914400"/>
            </a:xfrm>
            <a:prstGeom prst="round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Aft>
                  <a:spcPct val="0"/>
                </a:spcAft>
                <a:buClr>
                  <a:srgbClr val="1F497D"/>
                </a:buClr>
                <a:buSzPct val="70000"/>
                <a:buFont typeface="Wingdings" pitchFamily="-112" charset="2"/>
                <a:buNone/>
              </a:pPr>
              <a:r>
                <a:rPr lang="en-US" sz="2600" b="1" dirty="0" smtClean="0">
                  <a:solidFill>
                    <a:srgbClr val="FF0000"/>
                  </a:solidFill>
                  <a:latin typeface="Arial" pitchFamily="-112" charset="0"/>
                </a:rPr>
                <a:t>Adverse</a:t>
              </a:r>
            </a:p>
            <a:p>
              <a:pPr marL="342900" indent="-342900" fontAlgn="base">
                <a:spcAft>
                  <a:spcPct val="0"/>
                </a:spcAft>
                <a:buClr>
                  <a:srgbClr val="1F497D"/>
                </a:buClr>
                <a:buSzPct val="70000"/>
                <a:buFont typeface="Wingdings" pitchFamily="-112" charset="2"/>
                <a:buNone/>
              </a:pPr>
              <a:r>
                <a:rPr lang="en-US" sz="2600" b="1" dirty="0" smtClean="0">
                  <a:solidFill>
                    <a:srgbClr val="FF0000"/>
                  </a:solidFill>
                  <a:latin typeface="Arial" pitchFamily="-112" charset="0"/>
                </a:rPr>
                <a:t>Reaction? </a:t>
              </a:r>
              <a:endParaRPr lang="en-US" sz="2600" dirty="0">
                <a:solidFill>
                  <a:srgbClr val="FF0000"/>
                </a:solidFill>
                <a:latin typeface="Arial" pitchFamily="-112" charset="0"/>
              </a:endParaRPr>
            </a:p>
          </p:txBody>
        </p:sp>
      </p:grpSp>
      <p:cxnSp>
        <p:nvCxnSpPr>
          <p:cNvPr id="20" name="Straight Arrow Connector 19"/>
          <p:cNvCxnSpPr/>
          <p:nvPr/>
        </p:nvCxnSpPr>
        <p:spPr bwMode="auto">
          <a:xfrm>
            <a:off x="762000" y="3352800"/>
            <a:ext cx="4724400" cy="0"/>
          </a:xfrm>
          <a:prstGeom prst="straightConnector1">
            <a:avLst/>
          </a:prstGeom>
          <a:noFill/>
          <a:ln w="889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5029200"/>
            <a:ext cx="81534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Given: Patient’s clinical history</a:t>
            </a:r>
          </a:p>
          <a:p>
            <a:r>
              <a:rPr lang="en-US" dirty="0" smtClean="0"/>
              <a:t>Predict: At prescription time if the patient will </a:t>
            </a:r>
            <a:br>
              <a:rPr lang="en-US" dirty="0" smtClean="0"/>
            </a:br>
            <a:r>
              <a:rPr lang="en-US" dirty="0" smtClean="0"/>
              <a:t>             have an adverse reaction to drug</a:t>
            </a:r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 bwMode="auto">
          <a:xfrm flipV="1">
            <a:off x="1907352" y="3352800"/>
            <a:ext cx="0" cy="415925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228600" y="3749040"/>
            <a:ext cx="3299715" cy="751291"/>
            <a:chOff x="116758" y="2002536"/>
            <a:chExt cx="3299715" cy="751291"/>
          </a:xfrm>
        </p:grpSpPr>
        <p:grpSp>
          <p:nvGrpSpPr>
            <p:cNvPr id="38" name="Group 17"/>
            <p:cNvGrpSpPr>
              <a:grpSpLocks/>
            </p:cNvGrpSpPr>
            <p:nvPr/>
          </p:nvGrpSpPr>
          <p:grpSpPr bwMode="auto">
            <a:xfrm>
              <a:off x="116758" y="2011680"/>
              <a:ext cx="3299715" cy="742147"/>
              <a:chOff x="521767" y="3657600"/>
              <a:chExt cx="3299115" cy="742186"/>
            </a:xfrm>
          </p:grpSpPr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521767" y="3657600"/>
                <a:ext cx="3235453" cy="72340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SzPct val="70000"/>
                  <a:buFont typeface="Wingdings" pitchFamily="2" charset="2"/>
                  <a:buNone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1" name="Line 19"/>
              <p:cNvSpPr>
                <a:spLocks noChangeShapeType="1"/>
              </p:cNvSpPr>
              <p:nvPr/>
            </p:nvSpPr>
            <p:spPr bwMode="auto">
              <a:xfrm flipV="1">
                <a:off x="533400" y="4026951"/>
                <a:ext cx="3199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2" name="Text Box 20"/>
              <p:cNvSpPr txBox="1">
                <a:spLocks noChangeArrowheads="1"/>
              </p:cNvSpPr>
              <p:nvPr/>
            </p:nvSpPr>
            <p:spPr bwMode="auto">
              <a:xfrm>
                <a:off x="533400" y="3657600"/>
                <a:ext cx="3287482" cy="369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PID  Date    Medication   Dose</a:t>
                </a: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Line 21"/>
              <p:cNvSpPr>
                <a:spLocks noChangeShapeType="1"/>
              </p:cNvSpPr>
              <p:nvPr/>
            </p:nvSpPr>
            <p:spPr bwMode="auto">
              <a:xfrm>
                <a:off x="1014519" y="3657600"/>
                <a:ext cx="2458" cy="742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4" name="Line 22"/>
              <p:cNvSpPr>
                <a:spLocks noChangeShapeType="1"/>
              </p:cNvSpPr>
              <p:nvPr/>
            </p:nvSpPr>
            <p:spPr bwMode="auto">
              <a:xfrm>
                <a:off x="3071546" y="3657600"/>
                <a:ext cx="0" cy="742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45" name="Text Box 24"/>
              <p:cNvSpPr txBox="1">
                <a:spLocks noChangeArrowheads="1"/>
              </p:cNvSpPr>
              <p:nvPr/>
            </p:nvSpPr>
            <p:spPr bwMode="auto">
              <a:xfrm>
                <a:off x="593725" y="4011652"/>
                <a:ext cx="3189139" cy="369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P1  2/2/03  Warfarin      10mg</a:t>
                </a: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1371600" y="2002536"/>
              <a:ext cx="0" cy="751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cxnSp>
        <p:nvCxnSpPr>
          <p:cNvPr id="55" name="Straight Arrow Connector 54"/>
          <p:cNvCxnSpPr/>
          <p:nvPr/>
        </p:nvCxnSpPr>
        <p:spPr bwMode="auto">
          <a:xfrm flipV="1">
            <a:off x="5486400" y="3352800"/>
            <a:ext cx="0" cy="415925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56" name="Group 55"/>
          <p:cNvGrpSpPr/>
          <p:nvPr/>
        </p:nvGrpSpPr>
        <p:grpSpPr>
          <a:xfrm>
            <a:off x="4419600" y="3749040"/>
            <a:ext cx="2231153" cy="735380"/>
            <a:chOff x="116758" y="2002536"/>
            <a:chExt cx="2231153" cy="735380"/>
          </a:xfrm>
        </p:grpSpPr>
        <p:grpSp>
          <p:nvGrpSpPr>
            <p:cNvPr id="57" name="Group 17"/>
            <p:cNvGrpSpPr>
              <a:grpSpLocks/>
            </p:cNvGrpSpPr>
            <p:nvPr/>
          </p:nvGrpSpPr>
          <p:grpSpPr bwMode="auto">
            <a:xfrm>
              <a:off x="116758" y="2011681"/>
              <a:ext cx="2231153" cy="726235"/>
              <a:chOff x="521767" y="3657600"/>
              <a:chExt cx="2230747" cy="726273"/>
            </a:xfrm>
          </p:grpSpPr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521767" y="3657601"/>
                <a:ext cx="2166639" cy="726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SzPct val="70000"/>
                  <a:buFont typeface="Wingdings" pitchFamily="2" charset="2"/>
                  <a:buNone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0" name="Line 19"/>
              <p:cNvSpPr>
                <a:spLocks noChangeShapeType="1"/>
              </p:cNvSpPr>
              <p:nvPr/>
            </p:nvSpPr>
            <p:spPr bwMode="auto">
              <a:xfrm flipV="1">
                <a:off x="533400" y="4026951"/>
                <a:ext cx="21667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1" name="Text Box 20"/>
              <p:cNvSpPr txBox="1">
                <a:spLocks noChangeArrowheads="1"/>
              </p:cNvSpPr>
              <p:nvPr/>
            </p:nvSpPr>
            <p:spPr bwMode="auto">
              <a:xfrm>
                <a:off x="533400" y="3657600"/>
                <a:ext cx="2219114" cy="369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PID   Date    Weight</a:t>
                </a: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Line 21"/>
              <p:cNvSpPr>
                <a:spLocks noChangeShapeType="1"/>
              </p:cNvSpPr>
              <p:nvPr/>
            </p:nvSpPr>
            <p:spPr bwMode="auto">
              <a:xfrm>
                <a:off x="1055070" y="3657600"/>
                <a:ext cx="0" cy="723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63" name="Text Box 24"/>
              <p:cNvSpPr txBox="1">
                <a:spLocks noChangeArrowheads="1"/>
              </p:cNvSpPr>
              <p:nvPr/>
            </p:nvSpPr>
            <p:spPr bwMode="auto">
              <a:xfrm>
                <a:off x="594086" y="4011652"/>
                <a:ext cx="1941204" cy="369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P1   2/2/03    120</a:t>
                </a:r>
              </a:p>
            </p:txBody>
          </p:sp>
        </p:grp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>
              <a:off x="1412158" y="2002536"/>
              <a:ext cx="0" cy="732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682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Detail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Integrates feature induction and model construction</a:t>
            </a:r>
            <a:endParaRPr lang="en-US" sz="1000" dirty="0" smtClean="0"/>
          </a:p>
          <a:p>
            <a:r>
              <a:rPr lang="en-US" dirty="0" smtClean="0">
                <a:solidFill>
                  <a:srgbClr val="0000FF"/>
                </a:solidFill>
                <a:latin typeface="Tahoma" pitchFamily="34" charset="0"/>
              </a:rPr>
              <a:t>If-then </a:t>
            </a:r>
            <a:r>
              <a:rPr lang="en-US" dirty="0">
                <a:solidFill>
                  <a:srgbClr val="0000FF"/>
                </a:solidFill>
                <a:latin typeface="Tahoma" pitchFamily="34" charset="0"/>
              </a:rPr>
              <a:t>rules </a:t>
            </a:r>
            <a:r>
              <a:rPr lang="en-US" dirty="0">
                <a:latin typeface="Tahoma" pitchFamily="34" charset="0"/>
              </a:rPr>
              <a:t>capture </a:t>
            </a:r>
            <a:r>
              <a:rPr lang="en-US" dirty="0">
                <a:solidFill>
                  <a:srgbClr val="D60093"/>
                </a:solidFill>
                <a:latin typeface="Tahoma" pitchFamily="34" charset="0"/>
              </a:rPr>
              <a:t>implicit, relational </a:t>
            </a:r>
            <a:r>
              <a:rPr lang="en-US" dirty="0" smtClean="0">
                <a:solidFill>
                  <a:srgbClr val="D60093"/>
                </a:solidFill>
                <a:latin typeface="Tahoma" pitchFamily="34" charset="0"/>
              </a:rPr>
              <a:t>features</a:t>
            </a:r>
          </a:p>
          <a:p>
            <a:pPr lvl="1"/>
            <a:endParaRPr lang="en-US" dirty="0">
              <a:solidFill>
                <a:srgbClr val="008000"/>
              </a:solidFill>
              <a:latin typeface="Tahoma" pitchFamily="34" charset="0"/>
            </a:endParaRPr>
          </a:p>
          <a:p>
            <a:pPr lvl="1"/>
            <a:endParaRPr lang="en-US" sz="1400" dirty="0" smtClean="0">
              <a:solidFill>
                <a:srgbClr val="008000"/>
              </a:solidFill>
              <a:latin typeface="Tahoma" pitchFamily="34" charset="0"/>
            </a:endParaRPr>
          </a:p>
          <a:p>
            <a:r>
              <a:rPr lang="en-US" dirty="0">
                <a:solidFill>
                  <a:srgbClr val="0000FF"/>
                </a:solidFill>
                <a:latin typeface="Tahoma" pitchFamily="34" charset="0"/>
              </a:rPr>
              <a:t>Rules</a:t>
            </a:r>
            <a:r>
              <a:rPr lang="en-US" dirty="0">
                <a:latin typeface="Tahoma" pitchFamily="34" charset="0"/>
              </a:rPr>
              <a:t> become</a:t>
            </a:r>
            <a:r>
              <a:rPr lang="en-US" dirty="0">
                <a:solidFill>
                  <a:srgbClr val="D60093"/>
                </a:solidFill>
                <a:latin typeface="Tahoma" pitchFamily="34" charset="0"/>
              </a:rPr>
              <a:t> features </a:t>
            </a:r>
            <a:r>
              <a:rPr lang="en-US" dirty="0">
                <a:latin typeface="Tahoma" pitchFamily="34" charset="0"/>
              </a:rPr>
              <a:t>in statistical model </a:t>
            </a:r>
          </a:p>
          <a:p>
            <a:pPr marL="365760" lvl="1" indent="0">
              <a:buNone/>
            </a:pPr>
            <a:endParaRPr lang="en-US" dirty="0">
              <a:solidFill>
                <a:srgbClr val="008000"/>
              </a:solidFill>
              <a:latin typeface="Tahoma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39533" y="2743200"/>
            <a:ext cx="7271067" cy="492443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  <a:tabLst>
                <a:tab pos="457200" algn="l"/>
              </a:tabLst>
            </a:pPr>
            <a:r>
              <a:rPr lang="en-US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Drug(</a:t>
            </a:r>
            <a:r>
              <a:rPr lang="en-US" sz="2400" dirty="0" err="1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</a:t>
            </a:r>
            <a:r>
              <a:rPr lang="en-US" sz="2400" dirty="0" err="1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,Terconazole</a:t>
            </a:r>
            <a:r>
              <a:rPr lang="en-US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 ˄ </a:t>
            </a:r>
            <a:r>
              <a:rPr lang="en-US" sz="2400" dirty="0" err="1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Wt</a:t>
            </a:r>
            <a:r>
              <a:rPr lang="en-US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(p, </a:t>
            </a:r>
            <a:r>
              <a:rPr lang="en-US" sz="24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w</a:t>
            </a:r>
            <a:r>
              <a:rPr lang="en-US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) ˄  w &lt;120 </a:t>
            </a:r>
            <a:r>
              <a:rPr lang="en-US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  <a:sym typeface="Symbol" pitchFamily="18" charset="2"/>
              </a:rPr>
              <a:t> </a:t>
            </a:r>
            <a:r>
              <a:rPr lang="en-US" sz="24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pitchFamily="34" charset="0"/>
                <a:sym typeface="Symbol" pitchFamily="18" charset="2"/>
              </a:rPr>
              <a:t>ADR</a:t>
            </a:r>
            <a:r>
              <a:rPr lang="en-US" sz="24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  <a:sym typeface="Symbol" pitchFamily="18" charset="2"/>
              </a:rPr>
              <a:t>(</a:t>
            </a:r>
            <a:r>
              <a:rPr lang="en-US" sz="24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  <a:sym typeface="Symbol" pitchFamily="18" charset="2"/>
              </a:rPr>
              <a:t>p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pitchFamily="34" charset="0"/>
                <a:sym typeface="Symbol" pitchFamily="18" charset="2"/>
              </a:rPr>
              <a:t>) </a:t>
            </a:r>
          </a:p>
        </p:txBody>
      </p:sp>
      <p:cxnSp>
        <p:nvCxnSpPr>
          <p:cNvPr id="5" name="Shape 13"/>
          <p:cNvCxnSpPr>
            <a:stCxn id="4" idx="3"/>
            <a:endCxn id="15" idx="6"/>
          </p:cNvCxnSpPr>
          <p:nvPr/>
        </p:nvCxnSpPr>
        <p:spPr bwMode="auto">
          <a:xfrm flipH="1">
            <a:off x="7924800" y="2989422"/>
            <a:ext cx="685800" cy="2573023"/>
          </a:xfrm>
          <a:prstGeom prst="curvedConnector3">
            <a:avLst>
              <a:gd name="adj1" fmla="val -33333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6" name="Group 5"/>
          <p:cNvGrpSpPr/>
          <p:nvPr/>
        </p:nvGrpSpPr>
        <p:grpSpPr>
          <a:xfrm>
            <a:off x="1415733" y="3886200"/>
            <a:ext cx="6509067" cy="2094173"/>
            <a:chOff x="958532" y="4459027"/>
            <a:chExt cx="6509067" cy="2094173"/>
          </a:xfrm>
        </p:grpSpPr>
        <p:grpSp>
          <p:nvGrpSpPr>
            <p:cNvPr id="7" name="Group 6"/>
            <p:cNvGrpSpPr/>
            <p:nvPr/>
          </p:nvGrpSpPr>
          <p:grpSpPr>
            <a:xfrm>
              <a:off x="958532" y="4459027"/>
              <a:ext cx="6509067" cy="2087823"/>
              <a:chOff x="60325" y="4541577"/>
              <a:chExt cx="4800601" cy="2087823"/>
            </a:xfrm>
          </p:grpSpPr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 flipH="1">
                <a:off x="807952" y="5355910"/>
                <a:ext cx="1706648" cy="588025"/>
              </a:xfrm>
              <a:prstGeom prst="line">
                <a:avLst/>
              </a:prstGeom>
              <a:noFill/>
              <a:ln w="50800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pSp>
            <p:nvGrpSpPr>
              <p:cNvPr id="12" name="Group 9"/>
              <p:cNvGrpSpPr>
                <a:grpSpLocks/>
              </p:cNvGrpSpPr>
              <p:nvPr/>
            </p:nvGrpSpPr>
            <p:grpSpPr bwMode="auto">
              <a:xfrm>
                <a:off x="60325" y="4541577"/>
                <a:ext cx="4800601" cy="2087823"/>
                <a:chOff x="1478" y="2016"/>
                <a:chExt cx="3024" cy="1395"/>
              </a:xfrm>
            </p:grpSpPr>
            <p:sp>
              <p:nvSpPr>
                <p:cNvPr id="15" name="Oval 10"/>
                <p:cNvSpPr>
                  <a:spLocks noChangeArrowheads="1"/>
                </p:cNvSpPr>
                <p:nvPr/>
              </p:nvSpPr>
              <p:spPr bwMode="auto">
                <a:xfrm>
                  <a:off x="3984" y="2861"/>
                  <a:ext cx="518" cy="550"/>
                </a:xfrm>
                <a:prstGeom prst="ellipse">
                  <a:avLst/>
                </a:prstGeom>
                <a:solidFill>
                  <a:schemeClr val="bg1"/>
                </a:solidFill>
                <a:ln w="476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2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Rule </a:t>
                  </a:r>
                  <a:r>
                    <a:rPr lang="en-US" sz="2200" dirty="0">
                      <a:solidFill>
                        <a:srgbClr val="000000"/>
                      </a:solidFill>
                      <a:latin typeface="Arial" pitchFamily="34" charset="0"/>
                    </a:rPr>
                    <a:t>M</a:t>
                  </a:r>
                </a:p>
              </p:txBody>
            </p:sp>
            <p:sp>
              <p:nvSpPr>
                <p:cNvPr id="16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602" y="2560"/>
                  <a:ext cx="422" cy="301"/>
                </a:xfrm>
                <a:prstGeom prst="line">
                  <a:avLst/>
                </a:prstGeom>
                <a:noFill/>
                <a:ln w="50800">
                  <a:solidFill>
                    <a:srgbClr val="FF99CC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7" name="Line 12"/>
                <p:cNvSpPr>
                  <a:spLocks noChangeShapeType="1"/>
                </p:cNvSpPr>
                <p:nvPr/>
              </p:nvSpPr>
              <p:spPr bwMode="auto">
                <a:xfrm>
                  <a:off x="3024" y="2560"/>
                  <a:ext cx="240" cy="298"/>
                </a:xfrm>
                <a:prstGeom prst="line">
                  <a:avLst/>
                </a:prstGeom>
                <a:noFill/>
                <a:ln w="50800">
                  <a:solidFill>
                    <a:srgbClr val="FF99CC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8" name="Line 13"/>
                <p:cNvSpPr>
                  <a:spLocks noChangeShapeType="1"/>
                </p:cNvSpPr>
                <p:nvPr/>
              </p:nvSpPr>
              <p:spPr bwMode="auto">
                <a:xfrm>
                  <a:off x="3024" y="2560"/>
                  <a:ext cx="1008" cy="393"/>
                </a:xfrm>
                <a:prstGeom prst="line">
                  <a:avLst/>
                </a:prstGeom>
                <a:noFill/>
                <a:ln w="50800">
                  <a:solidFill>
                    <a:srgbClr val="FF99CC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19" name="Oval 14"/>
                <p:cNvSpPr>
                  <a:spLocks noChangeArrowheads="1"/>
                </p:cNvSpPr>
                <p:nvPr/>
              </p:nvSpPr>
              <p:spPr bwMode="auto">
                <a:xfrm>
                  <a:off x="3082" y="2861"/>
                  <a:ext cx="518" cy="550"/>
                </a:xfrm>
                <a:prstGeom prst="ellipse">
                  <a:avLst/>
                </a:prstGeom>
                <a:solidFill>
                  <a:schemeClr val="bg1"/>
                </a:solidFill>
                <a:ln w="476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2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Rule 13</a:t>
                  </a:r>
                  <a:endParaRPr lang="en-US" sz="2200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0" name="Oval 15"/>
                <p:cNvSpPr>
                  <a:spLocks noChangeArrowheads="1"/>
                </p:cNvSpPr>
                <p:nvPr/>
              </p:nvSpPr>
              <p:spPr bwMode="auto">
                <a:xfrm>
                  <a:off x="1478" y="2861"/>
                  <a:ext cx="518" cy="550"/>
                </a:xfrm>
                <a:prstGeom prst="ellipse">
                  <a:avLst/>
                </a:prstGeom>
                <a:solidFill>
                  <a:schemeClr val="bg1"/>
                </a:solidFill>
                <a:ln w="47625" algn="ctr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2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Rule 1</a:t>
                  </a:r>
                  <a:endParaRPr lang="en-US" sz="2200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3552" y="2813"/>
                  <a:ext cx="528" cy="480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4400" b="1" dirty="0">
                      <a:solidFill>
                        <a:prstClr val="black"/>
                      </a:solidFill>
                      <a:latin typeface="Arial" charset="0"/>
                    </a:rPr>
                    <a:t>…</a:t>
                  </a:r>
                </a:p>
              </p:txBody>
            </p:sp>
            <p:sp>
              <p:nvSpPr>
                <p:cNvPr id="22" name="Oval 16"/>
                <p:cNvSpPr>
                  <a:spLocks noChangeArrowheads="1"/>
                </p:cNvSpPr>
                <p:nvPr/>
              </p:nvSpPr>
              <p:spPr bwMode="auto">
                <a:xfrm>
                  <a:off x="2544" y="2016"/>
                  <a:ext cx="935" cy="550"/>
                </a:xfrm>
                <a:prstGeom prst="ellipse">
                  <a:avLst/>
                </a:prstGeom>
                <a:solidFill>
                  <a:schemeClr val="bg1"/>
                </a:solidFill>
                <a:ln w="47625" algn="ctr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2200" dirty="0" smtClean="0">
                      <a:solidFill>
                        <a:srgbClr val="000000"/>
                      </a:solidFill>
                      <a:latin typeface="Arial" pitchFamily="34" charset="0"/>
                    </a:rPr>
                    <a:t>ADR</a:t>
                  </a:r>
                  <a:endParaRPr lang="en-US" sz="2200" dirty="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14" name="Oval 15"/>
              <p:cNvSpPr>
                <a:spLocks noChangeArrowheads="1"/>
              </p:cNvSpPr>
              <p:nvPr/>
            </p:nvSpPr>
            <p:spPr bwMode="auto">
              <a:xfrm>
                <a:off x="1432762" y="5802193"/>
                <a:ext cx="822325" cy="823156"/>
              </a:xfrm>
              <a:prstGeom prst="ellipse">
                <a:avLst/>
              </a:prstGeom>
              <a:noFill/>
              <a:ln w="47625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</a:rPr>
                  <a:t>Rule 5</a:t>
                </a:r>
                <a:endParaRPr lang="en-US" sz="22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cxnSp>
          <p:nvCxnSpPr>
            <p:cNvPr id="8" name="Shape 13"/>
            <p:cNvCxnSpPr>
              <a:stCxn id="20" idx="4"/>
              <a:endCxn id="19" idx="4"/>
            </p:cNvCxnSpPr>
            <p:nvPr/>
          </p:nvCxnSpPr>
          <p:spPr bwMode="auto">
            <a:xfrm rot="16200000" flipH="1">
              <a:off x="3242302" y="4820569"/>
              <a:ext cx="12700" cy="3452561"/>
            </a:xfrm>
            <a:prstGeom prst="curvedConnector3">
              <a:avLst>
                <a:gd name="adj1" fmla="val 1800000"/>
              </a:avLst>
            </a:prstGeom>
            <a:noFill/>
            <a:ln w="50800" cap="flat" cmpd="sng" algn="ctr">
              <a:solidFill>
                <a:srgbClr val="FF99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" name="Shape 13"/>
            <p:cNvCxnSpPr>
              <a:stCxn id="19" idx="4"/>
              <a:endCxn id="15" idx="4"/>
            </p:cNvCxnSpPr>
            <p:nvPr/>
          </p:nvCxnSpPr>
          <p:spPr bwMode="auto">
            <a:xfrm rot="16200000" flipH="1">
              <a:off x="5939347" y="5576086"/>
              <a:ext cx="12700" cy="1941528"/>
            </a:xfrm>
            <a:prstGeom prst="curvedConnector3">
              <a:avLst>
                <a:gd name="adj1" fmla="val 1800000"/>
              </a:avLst>
            </a:prstGeom>
            <a:noFill/>
            <a:ln w="50800" cap="flat" cmpd="sng" algn="ctr">
              <a:solidFill>
                <a:srgbClr val="FF99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2073510" y="6171661"/>
              <a:ext cx="745889" cy="0"/>
            </a:xfrm>
            <a:prstGeom prst="line">
              <a:avLst/>
            </a:prstGeom>
            <a:noFill/>
            <a:ln w="50800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76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Detail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78952" cy="4495800"/>
          </a:xfrm>
        </p:spPr>
        <p:txBody>
          <a:bodyPr/>
          <a:lstStyle/>
          <a:p>
            <a:pPr marL="365760" lvl="1" indent="0">
              <a:buNone/>
            </a:pPr>
            <a:endParaRPr lang="en-US" dirty="0">
              <a:solidFill>
                <a:srgbClr val="008000"/>
              </a:solidFill>
              <a:latin typeface="Tahoma" pitchFamily="34" charset="0"/>
            </a:endParaRPr>
          </a:p>
          <a:p>
            <a:pPr marL="365760" lvl="1" indent="0">
              <a:buNone/>
            </a:pPr>
            <a:endParaRPr lang="en-US" dirty="0">
              <a:solidFill>
                <a:srgbClr val="008000"/>
              </a:solidFill>
              <a:latin typeface="Tahoma" pitchFamily="34" charset="0"/>
            </a:endParaRPr>
          </a:p>
          <a:p>
            <a:endParaRPr lang="en-US" dirty="0"/>
          </a:p>
        </p:txBody>
      </p:sp>
      <p:grpSp>
        <p:nvGrpSpPr>
          <p:cNvPr id="39" name="Group 38"/>
          <p:cNvGrpSpPr/>
          <p:nvPr/>
        </p:nvGrpSpPr>
        <p:grpSpPr>
          <a:xfrm>
            <a:off x="2993136" y="4419600"/>
            <a:ext cx="5998464" cy="717550"/>
            <a:chOff x="1621536" y="4114800"/>
            <a:chExt cx="4245864" cy="717550"/>
          </a:xfrm>
        </p:grpSpPr>
        <p:grpSp>
          <p:nvGrpSpPr>
            <p:cNvPr id="40" name="Group 61"/>
            <p:cNvGrpSpPr>
              <a:grpSpLocks/>
            </p:cNvGrpSpPr>
            <p:nvPr/>
          </p:nvGrpSpPr>
          <p:grpSpPr bwMode="auto">
            <a:xfrm>
              <a:off x="1621536" y="4114800"/>
              <a:ext cx="4245864" cy="717550"/>
              <a:chOff x="2400" y="1776"/>
              <a:chExt cx="2500" cy="452"/>
            </a:xfrm>
          </p:grpSpPr>
          <p:sp>
            <p:nvSpPr>
              <p:cNvPr id="45" name="Rectangle 62"/>
              <p:cNvSpPr>
                <a:spLocks noChangeArrowheads="1"/>
              </p:cNvSpPr>
              <p:nvPr/>
            </p:nvSpPr>
            <p:spPr bwMode="auto">
              <a:xfrm>
                <a:off x="2448" y="1800"/>
                <a:ext cx="2452" cy="330"/>
              </a:xfrm>
              <a:prstGeom prst="rect">
                <a:avLst/>
              </a:prstGeom>
              <a:solidFill>
                <a:srgbClr val="0000FF"/>
              </a:solidFill>
              <a:ln w="19050" algn="ctr">
                <a:solidFill>
                  <a:srgbClr val="0000FF"/>
                </a:solidFill>
                <a:miter lim="800000"/>
                <a:headEnd/>
                <a:tailEnd/>
              </a:ln>
              <a:effectLst/>
            </p:spPr>
            <p:txBody>
              <a:bodyPr wrap="square" anchor="ctr"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graphicFrame>
            <p:nvGraphicFramePr>
              <p:cNvPr id="46" name="Object 63"/>
              <p:cNvGraphicFramePr>
                <a:graphicFrameLocks noChangeAspect="1"/>
              </p:cNvGraphicFramePr>
              <p:nvPr/>
            </p:nvGraphicFramePr>
            <p:xfrm>
              <a:off x="2844" y="2092"/>
              <a:ext cx="72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54" name="Equation" r:id="rId4" imgW="114120" imgH="215640" progId="Equation.3">
                      <p:embed/>
                    </p:oleObj>
                  </mc:Choice>
                  <mc:Fallback>
                    <p:oleObj name="Equation" r:id="rId4" imgW="11412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44" y="2092"/>
                            <a:ext cx="72" cy="136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47" name="Rectangle 64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384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white"/>
                    </a:solidFill>
                    <a:latin typeface="Arial" charset="0"/>
                  </a:rPr>
                  <a:t>R</a:t>
                </a:r>
                <a:r>
                  <a:rPr lang="en-US" sz="2800" baseline="-25000" dirty="0" smtClean="0">
                    <a:solidFill>
                      <a:prstClr val="white"/>
                    </a:solidFill>
                    <a:latin typeface="Arial" charset="0"/>
                  </a:rPr>
                  <a:t>1</a:t>
                </a:r>
                <a:endParaRPr lang="en-US" sz="2800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48" name="Rectangle 65"/>
              <p:cNvSpPr>
                <a:spLocks noChangeArrowheads="1"/>
              </p:cNvSpPr>
              <p:nvPr/>
            </p:nvSpPr>
            <p:spPr bwMode="auto">
              <a:xfrm>
                <a:off x="2784" y="1824"/>
                <a:ext cx="384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white"/>
                    </a:solidFill>
                    <a:latin typeface="Arial" charset="0"/>
                  </a:rPr>
                  <a:t>R</a:t>
                </a:r>
                <a:r>
                  <a:rPr lang="en-US" sz="2800" baseline="-25000" dirty="0" smtClean="0">
                    <a:solidFill>
                      <a:prstClr val="white"/>
                    </a:solidFill>
                    <a:latin typeface="Arial" charset="0"/>
                  </a:rPr>
                  <a:t>2</a:t>
                </a:r>
                <a:endParaRPr lang="en-US" sz="2800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49" name="Rectangle 66"/>
              <p:cNvSpPr>
                <a:spLocks noChangeArrowheads="1"/>
              </p:cNvSpPr>
              <p:nvPr/>
            </p:nvSpPr>
            <p:spPr bwMode="auto">
              <a:xfrm>
                <a:off x="4516" y="1824"/>
                <a:ext cx="384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>
                    <a:solidFill>
                      <a:prstClr val="white"/>
                    </a:solidFill>
                    <a:latin typeface="Arial" charset="0"/>
                  </a:rPr>
                  <a:t>R</a:t>
                </a:r>
                <a:r>
                  <a:rPr lang="en-US" sz="2800" baseline="-25000" dirty="0" err="1" smtClean="0">
                    <a:solidFill>
                      <a:prstClr val="white"/>
                    </a:solidFill>
                    <a:latin typeface="Arial" charset="0"/>
                  </a:rPr>
                  <a:t>n</a:t>
                </a:r>
                <a:endParaRPr lang="en-US" sz="2800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50" name="Line 67"/>
              <p:cNvSpPr>
                <a:spLocks noChangeShapeType="1"/>
              </p:cNvSpPr>
              <p:nvPr/>
            </p:nvSpPr>
            <p:spPr bwMode="auto">
              <a:xfrm>
                <a:off x="2784" y="1776"/>
                <a:ext cx="0" cy="39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1" name="Line 68"/>
              <p:cNvSpPr>
                <a:spLocks noChangeShapeType="1"/>
              </p:cNvSpPr>
              <p:nvPr/>
            </p:nvSpPr>
            <p:spPr bwMode="auto">
              <a:xfrm>
                <a:off x="3168" y="1776"/>
                <a:ext cx="0" cy="39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Line 69"/>
              <p:cNvSpPr>
                <a:spLocks noChangeShapeType="1"/>
              </p:cNvSpPr>
              <p:nvPr/>
            </p:nvSpPr>
            <p:spPr bwMode="auto">
              <a:xfrm>
                <a:off x="3552" y="1776"/>
                <a:ext cx="0" cy="39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3" name="Rectangle 70"/>
              <p:cNvSpPr>
                <a:spLocks noChangeArrowheads="1"/>
              </p:cNvSpPr>
              <p:nvPr/>
            </p:nvSpPr>
            <p:spPr bwMode="auto">
              <a:xfrm>
                <a:off x="3168" y="1824"/>
                <a:ext cx="384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>
                    <a:solidFill>
                      <a:prstClr val="white"/>
                    </a:solidFill>
                    <a:latin typeface="Arial" charset="0"/>
                  </a:rPr>
                  <a:t>R</a:t>
                </a:r>
                <a:r>
                  <a:rPr lang="en-US" sz="2800" baseline="-25000" dirty="0" smtClean="0">
                    <a:solidFill>
                      <a:prstClr val="white"/>
                    </a:solidFill>
                    <a:latin typeface="Arial" charset="0"/>
                  </a:rPr>
                  <a:t>3</a:t>
                </a:r>
                <a:endParaRPr lang="en-US" sz="2800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sp>
            <p:nvSpPr>
              <p:cNvPr id="54" name="Line 71"/>
              <p:cNvSpPr>
                <a:spLocks noChangeShapeType="1"/>
              </p:cNvSpPr>
              <p:nvPr/>
            </p:nvSpPr>
            <p:spPr bwMode="auto">
              <a:xfrm>
                <a:off x="3913" y="1776"/>
                <a:ext cx="0" cy="392"/>
              </a:xfrm>
              <a:prstGeom prst="lin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Rectangle 72"/>
              <p:cNvSpPr>
                <a:spLocks noChangeArrowheads="1"/>
              </p:cNvSpPr>
              <p:nvPr/>
            </p:nvSpPr>
            <p:spPr bwMode="auto">
              <a:xfrm>
                <a:off x="4182" y="1824"/>
                <a:ext cx="384" cy="24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342900" indent="-34290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000" dirty="0">
                    <a:solidFill>
                      <a:prstClr val="white"/>
                    </a:solidFill>
                    <a:latin typeface="Arial" charset="0"/>
                  </a:rPr>
                  <a:t>…</a:t>
                </a:r>
              </a:p>
            </p:txBody>
          </p:sp>
        </p:grpSp>
        <p:sp>
          <p:nvSpPr>
            <p:cNvPr id="41" name="Line 71"/>
            <p:cNvSpPr>
              <a:spLocks noChangeShapeType="1"/>
            </p:cNvSpPr>
            <p:nvPr/>
          </p:nvSpPr>
          <p:spPr bwMode="auto">
            <a:xfrm>
              <a:off x="4724400" y="4114800"/>
              <a:ext cx="0" cy="62230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2" name="Line 71"/>
            <p:cNvSpPr>
              <a:spLocks noChangeShapeType="1"/>
            </p:cNvSpPr>
            <p:nvPr/>
          </p:nvSpPr>
          <p:spPr bwMode="auto">
            <a:xfrm>
              <a:off x="5257800" y="4114800"/>
              <a:ext cx="0" cy="62230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43" name="Rectangle 70"/>
            <p:cNvSpPr>
              <a:spLocks noChangeArrowheads="1"/>
            </p:cNvSpPr>
            <p:nvPr/>
          </p:nvSpPr>
          <p:spPr bwMode="auto">
            <a:xfrm>
              <a:off x="3581400" y="4191000"/>
              <a:ext cx="652165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Arial" charset="0"/>
                </a:rPr>
                <a:t>R</a:t>
              </a:r>
              <a:r>
                <a:rPr lang="en-US" sz="2800" baseline="-25000" dirty="0" smtClean="0">
                  <a:solidFill>
                    <a:prstClr val="white"/>
                  </a:solidFill>
                  <a:latin typeface="Arial" charset="0"/>
                </a:rPr>
                <a:t>4</a:t>
              </a:r>
              <a:endParaRPr lang="en-US" sz="2800" dirty="0">
                <a:solidFill>
                  <a:prstClr val="white"/>
                </a:solidFill>
                <a:latin typeface="Arial" charset="0"/>
              </a:endParaRPr>
            </a:p>
          </p:txBody>
        </p:sp>
        <p:sp>
          <p:nvSpPr>
            <p:cNvPr id="44" name="Rectangle 70"/>
            <p:cNvSpPr>
              <a:spLocks noChangeArrowheads="1"/>
            </p:cNvSpPr>
            <p:nvPr/>
          </p:nvSpPr>
          <p:spPr bwMode="auto">
            <a:xfrm>
              <a:off x="4148435" y="4191000"/>
              <a:ext cx="652165" cy="3810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>
                  <a:solidFill>
                    <a:prstClr val="white"/>
                  </a:solidFill>
                  <a:latin typeface="Arial" charset="0"/>
                </a:rPr>
                <a:t>R</a:t>
              </a:r>
              <a:r>
                <a:rPr lang="en-US" sz="2800" baseline="-25000" dirty="0" smtClean="0">
                  <a:solidFill>
                    <a:prstClr val="white"/>
                  </a:solidFill>
                  <a:latin typeface="Arial" charset="0"/>
                </a:rPr>
                <a:t>5</a:t>
              </a:r>
              <a:endParaRPr lang="en-US" sz="2800" dirty="0">
                <a:solidFill>
                  <a:prstClr val="white"/>
                </a:solidFill>
                <a:latin typeface="Arial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71425" y="4495800"/>
            <a:ext cx="3333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charset="0"/>
              </a:rPr>
              <a:t>Candidate Rules:</a:t>
            </a:r>
            <a:endParaRPr 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71425" y="5039380"/>
            <a:ext cx="2821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prstClr val="black"/>
                </a:solidFill>
                <a:latin typeface="Arial" charset="0"/>
              </a:rPr>
              <a:t>Δ </a:t>
            </a:r>
            <a:r>
              <a:rPr lang="en-US" sz="2800" dirty="0" smtClean="0">
                <a:solidFill>
                  <a:prstClr val="black"/>
                </a:solidFill>
                <a:latin typeface="Arial" charset="0"/>
              </a:rPr>
              <a:t>Model’s tune </a:t>
            </a:r>
            <a:br>
              <a:rPr lang="en-US" sz="2800" dirty="0" smtClean="0">
                <a:solidFill>
                  <a:prstClr val="black"/>
                </a:solidFill>
                <a:latin typeface="Arial" charset="0"/>
              </a:rPr>
            </a:br>
            <a:r>
              <a:rPr lang="en-US" sz="2800" dirty="0" smtClean="0">
                <a:solidFill>
                  <a:prstClr val="black"/>
                </a:solidFill>
                <a:latin typeface="Arial" charset="0"/>
              </a:rPr>
              <a:t>set score:</a:t>
            </a:r>
            <a:endParaRPr lang="en-US" sz="2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flipH="1">
            <a:off x="2080497" y="2453960"/>
            <a:ext cx="2314020" cy="588025"/>
          </a:xfrm>
          <a:prstGeom prst="line">
            <a:avLst/>
          </a:prstGeom>
          <a:noFill/>
          <a:ln w="50800">
            <a:solidFill>
              <a:srgbClr val="FF99CC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73" name="Oval 15"/>
          <p:cNvSpPr>
            <a:spLocks noChangeArrowheads="1"/>
          </p:cNvSpPr>
          <p:nvPr/>
        </p:nvSpPr>
        <p:spPr bwMode="auto">
          <a:xfrm>
            <a:off x="1066800" y="2904294"/>
            <a:ext cx="1114979" cy="823156"/>
          </a:xfrm>
          <a:prstGeom prst="ellipse">
            <a:avLst/>
          </a:prstGeom>
          <a:solidFill>
            <a:schemeClr val="bg1"/>
          </a:solidFill>
          <a:ln w="476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Rule 1</a:t>
            </a:r>
            <a:endParaRPr lang="en-US" sz="22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" name="Oval 16"/>
          <p:cNvSpPr>
            <a:spLocks noChangeArrowheads="1"/>
          </p:cNvSpPr>
          <p:nvPr/>
        </p:nvSpPr>
        <p:spPr bwMode="auto">
          <a:xfrm>
            <a:off x="3361332" y="1639627"/>
            <a:ext cx="2012559" cy="823156"/>
          </a:xfrm>
          <a:prstGeom prst="ellipse">
            <a:avLst/>
          </a:prstGeom>
          <a:solidFill>
            <a:schemeClr val="bg1"/>
          </a:solidFill>
          <a:ln w="476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  <a:latin typeface="Arial" pitchFamily="34" charset="0"/>
              </a:rPr>
              <a:t>ADR</a:t>
            </a:r>
            <a:endParaRPr lang="en-US" sz="220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624289" y="2453803"/>
            <a:ext cx="5951578" cy="1313074"/>
            <a:chOff x="1624289" y="2682403"/>
            <a:chExt cx="5951578" cy="1313074"/>
          </a:xfrm>
        </p:grpSpPr>
        <p:sp>
          <p:nvSpPr>
            <p:cNvPr id="69" name="Line 11"/>
            <p:cNvSpPr>
              <a:spLocks noChangeShapeType="1"/>
            </p:cNvSpPr>
            <p:nvPr/>
          </p:nvSpPr>
          <p:spPr bwMode="auto">
            <a:xfrm flipH="1">
              <a:off x="3486175" y="2682403"/>
              <a:ext cx="908342" cy="450491"/>
            </a:xfrm>
            <a:prstGeom prst="line">
              <a:avLst/>
            </a:prstGeom>
            <a:noFill/>
            <a:ln w="50800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2927668" y="3128843"/>
              <a:ext cx="1114979" cy="823156"/>
            </a:xfrm>
            <a:prstGeom prst="ellipse">
              <a:avLst/>
            </a:prstGeom>
            <a:noFill/>
            <a:ln w="47625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200" dirty="0" smtClean="0">
                  <a:solidFill>
                    <a:srgbClr val="000000"/>
                  </a:solidFill>
                  <a:latin typeface="Arial" pitchFamily="34" charset="0"/>
                </a:rPr>
                <a:t>Rule 5</a:t>
              </a:r>
              <a:endParaRPr lang="en-US" sz="22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1624289" y="2682403"/>
              <a:ext cx="5951578" cy="1313074"/>
              <a:chOff x="1624289" y="2682403"/>
              <a:chExt cx="5951578" cy="1313074"/>
            </a:xfrm>
          </p:grpSpPr>
          <p:sp>
            <p:nvSpPr>
              <p:cNvPr id="68" name="Oval 10"/>
              <p:cNvSpPr>
                <a:spLocks noChangeArrowheads="1"/>
              </p:cNvSpPr>
              <p:nvPr/>
            </p:nvSpPr>
            <p:spPr bwMode="auto">
              <a:xfrm>
                <a:off x="6460888" y="3132894"/>
                <a:ext cx="1114979" cy="823156"/>
              </a:xfrm>
              <a:prstGeom prst="ellipse">
                <a:avLst/>
              </a:prstGeom>
              <a:solidFill>
                <a:schemeClr val="bg1"/>
              </a:solidFill>
              <a:ln w="47625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</a:rPr>
                  <a:t>Rule </a:t>
                </a:r>
                <a:r>
                  <a:rPr lang="en-US" sz="2200" dirty="0">
                    <a:solidFill>
                      <a:srgbClr val="000000"/>
                    </a:solidFill>
                    <a:latin typeface="Arial" pitchFamily="34" charset="0"/>
                  </a:rPr>
                  <a:t>M</a:t>
                </a:r>
              </a:p>
            </p:txBody>
          </p:sp>
          <p:sp>
            <p:nvSpPr>
              <p:cNvPr id="70" name="Line 12"/>
              <p:cNvSpPr>
                <a:spLocks noChangeShapeType="1"/>
              </p:cNvSpPr>
              <p:nvPr/>
            </p:nvSpPr>
            <p:spPr bwMode="auto">
              <a:xfrm>
                <a:off x="4394517" y="2682403"/>
                <a:ext cx="516593" cy="446001"/>
              </a:xfrm>
              <a:prstGeom prst="line">
                <a:avLst/>
              </a:prstGeom>
              <a:noFill/>
              <a:ln w="50800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1" name="Line 13"/>
              <p:cNvSpPr>
                <a:spLocks noChangeShapeType="1"/>
              </p:cNvSpPr>
              <p:nvPr/>
            </p:nvSpPr>
            <p:spPr bwMode="auto">
              <a:xfrm>
                <a:off x="4394517" y="2682403"/>
                <a:ext cx="2169689" cy="588182"/>
              </a:xfrm>
              <a:prstGeom prst="line">
                <a:avLst/>
              </a:prstGeom>
              <a:noFill/>
              <a:ln w="50800">
                <a:solidFill>
                  <a:srgbClr val="FF99CC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" name="Oval 14"/>
              <p:cNvSpPr>
                <a:spLocks noChangeArrowheads="1"/>
              </p:cNvSpPr>
              <p:nvPr/>
            </p:nvSpPr>
            <p:spPr bwMode="auto">
              <a:xfrm>
                <a:off x="4519361" y="3132894"/>
                <a:ext cx="1114979" cy="823156"/>
              </a:xfrm>
              <a:prstGeom prst="ellipse">
                <a:avLst/>
              </a:prstGeom>
              <a:solidFill>
                <a:schemeClr val="bg1"/>
              </a:solidFill>
              <a:ln w="47625" algn="ctr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200" dirty="0" smtClean="0">
                    <a:solidFill>
                      <a:srgbClr val="000000"/>
                    </a:solidFill>
                    <a:latin typeface="Arial" pitchFamily="34" charset="0"/>
                  </a:rPr>
                  <a:t>Rule 13</a:t>
                </a:r>
                <a:endParaRPr lang="en-US" sz="2200" dirty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74" name="Text Box 17"/>
              <p:cNvSpPr txBox="1">
                <a:spLocks noChangeArrowheads="1"/>
              </p:cNvSpPr>
              <p:nvPr/>
            </p:nvSpPr>
            <p:spPr bwMode="auto">
              <a:xfrm>
                <a:off x="5531021" y="3061055"/>
                <a:ext cx="1136504" cy="7183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b="1" dirty="0">
                    <a:solidFill>
                      <a:prstClr val="black"/>
                    </a:solidFill>
                    <a:latin typeface="Arial" charset="0"/>
                  </a:rPr>
                  <a:t>…</a:t>
                </a:r>
              </a:p>
            </p:txBody>
          </p:sp>
          <p:cxnSp>
            <p:nvCxnSpPr>
              <p:cNvPr id="62" name="Shape 13"/>
              <p:cNvCxnSpPr>
                <a:stCxn id="73" idx="4"/>
                <a:endCxn id="72" idx="4"/>
              </p:cNvCxnSpPr>
              <p:nvPr/>
            </p:nvCxnSpPr>
            <p:spPr bwMode="auto">
              <a:xfrm rot="5400000" flipH="1" flipV="1">
                <a:off x="3330856" y="2249483"/>
                <a:ext cx="39427" cy="3452561"/>
              </a:xfrm>
              <a:prstGeom prst="curvedConnector3">
                <a:avLst>
                  <a:gd name="adj1" fmla="val -579806"/>
                </a:avLst>
              </a:prstGeom>
              <a:noFill/>
              <a:ln w="50800" cap="flat" cmpd="sng" algn="ctr">
                <a:solidFill>
                  <a:srgbClr val="FF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63" name="Shape 13"/>
              <p:cNvCxnSpPr>
                <a:stCxn id="72" idx="4"/>
                <a:endCxn id="68" idx="4"/>
              </p:cNvCxnSpPr>
              <p:nvPr/>
            </p:nvCxnSpPr>
            <p:spPr bwMode="auto">
              <a:xfrm rot="16200000" flipH="1">
                <a:off x="6047615" y="2985286"/>
                <a:ext cx="12700" cy="1941528"/>
              </a:xfrm>
              <a:prstGeom prst="curvedConnector3">
                <a:avLst>
                  <a:gd name="adj1" fmla="val 1800000"/>
                </a:avLst>
              </a:prstGeom>
              <a:noFill/>
              <a:ln w="50800" cap="flat" cmpd="sng" algn="ctr">
                <a:solidFill>
                  <a:srgbClr val="FF99FF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 flipV="1">
              <a:off x="2181778" y="3580861"/>
              <a:ext cx="745889" cy="0"/>
            </a:xfrm>
            <a:prstGeom prst="line">
              <a:avLst/>
            </a:prstGeom>
            <a:noFill/>
            <a:ln w="50800">
              <a:solidFill>
                <a:srgbClr val="FF99CC"/>
              </a:solidFill>
              <a:round/>
              <a:headEnd/>
              <a:tailEnd type="triangle" w="med" len="med"/>
            </a:ln>
            <a:effectLst/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5689" y="5100935"/>
            <a:ext cx="6052722" cy="466130"/>
            <a:chOff x="3045689" y="5100935"/>
            <a:chExt cx="6052722" cy="466130"/>
          </a:xfrm>
        </p:grpSpPr>
        <p:sp>
          <p:nvSpPr>
            <p:cNvPr id="78" name="TextBox 77"/>
            <p:cNvSpPr txBox="1"/>
            <p:nvPr/>
          </p:nvSpPr>
          <p:spPr>
            <a:xfrm>
              <a:off x="3045689" y="5105400"/>
              <a:ext cx="86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Arial" charset="0"/>
                </a:rPr>
                <a:t>0.04</a:t>
              </a:r>
              <a:endParaRPr lang="en-US" sz="2400" dirty="0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007989" y="5100935"/>
              <a:ext cx="8688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Arial" charset="0"/>
                </a:rPr>
                <a:t>0.02</a:t>
              </a:r>
              <a:endParaRPr lang="en-US" sz="2400" dirty="0">
                <a:solidFill>
                  <a:prstClr val="black"/>
                </a:solidFill>
                <a:latin typeface="Arial" charset="0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876800" y="5100935"/>
              <a:ext cx="4221611" cy="466130"/>
              <a:chOff x="4876800" y="5634335"/>
              <a:chExt cx="4221611" cy="466130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4876800" y="5638800"/>
                <a:ext cx="9599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Arial" charset="0"/>
                  </a:rPr>
                  <a:t>-0.01</a:t>
                </a:r>
                <a:endParaRPr lang="en-US" sz="2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5836789" y="5638800"/>
                <a:ext cx="868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Arial" charset="0"/>
                  </a:rPr>
                  <a:t>0.01</a:t>
                </a:r>
                <a:endParaRPr lang="en-US" sz="2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674989" y="5634335"/>
                <a:ext cx="8688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Arial" charset="0"/>
                  </a:rPr>
                  <a:t>0.03</a:t>
                </a:r>
                <a:endParaRPr lang="en-US" sz="2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8153400" y="5638800"/>
                <a:ext cx="9450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Arial" charset="0"/>
                  </a:rPr>
                  <a:t>-0.01</a:t>
                </a:r>
                <a:endParaRPr lang="en-US" sz="2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7589389" y="5634335"/>
                <a:ext cx="48084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prstClr val="black"/>
                    </a:solidFill>
                    <a:latin typeface="Arial" charset="0"/>
                  </a:rPr>
                  <a:t>…</a:t>
                </a:r>
                <a:endParaRPr lang="en-US" sz="240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89" name="Rounded Rectangle 88"/>
          <p:cNvSpPr/>
          <p:nvPr/>
        </p:nvSpPr>
        <p:spPr>
          <a:xfrm>
            <a:off x="2993136" y="4343400"/>
            <a:ext cx="1014853" cy="122366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Arial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04800" y="6106180"/>
            <a:ext cx="7765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prstClr val="black"/>
                </a:solidFill>
                <a:latin typeface="Arial" charset="0"/>
              </a:rPr>
              <a:t>Iteratively add rules until stop criteria is met</a:t>
            </a:r>
            <a:endParaRPr lang="en-US" sz="28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49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73" grpId="0" animBg="1"/>
      <p:bldP spid="89" grpId="0" animBg="1"/>
      <p:bldP spid="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9875" y="3276600"/>
            <a:ext cx="8638439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Data and hence discovered patterns refer to </a:t>
            </a:r>
            <a:r>
              <a:rPr lang="en-US" b="1" dirty="0" smtClean="0"/>
              <a:t>specific drugs or diseases</a:t>
            </a:r>
          </a:p>
          <a:p>
            <a:endParaRPr lang="en-US" sz="1000" dirty="0" smtClean="0"/>
          </a:p>
          <a:p>
            <a:endParaRPr lang="en-US" sz="1000" dirty="0"/>
          </a:p>
          <a:p>
            <a:endParaRPr lang="en-US" sz="1000" dirty="0" smtClean="0"/>
          </a:p>
          <a:p>
            <a:endParaRPr lang="en-US" sz="1000" dirty="0"/>
          </a:p>
          <a:p>
            <a:r>
              <a:rPr lang="en-US" dirty="0"/>
              <a:t>R</a:t>
            </a:r>
            <a:r>
              <a:rPr lang="en-US" dirty="0" smtClean="0"/>
              <a:t>egularities may involve </a:t>
            </a:r>
            <a:r>
              <a:rPr lang="en-US" b="1" dirty="0" smtClean="0"/>
              <a:t>drug or disease classes</a:t>
            </a:r>
            <a:r>
              <a:rPr lang="en-US" dirty="0" smtClean="0"/>
              <a:t>: Enzyme inducers increase risk of internal bleeding</a:t>
            </a:r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762000" y="4308157"/>
            <a:ext cx="824631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buClr>
                <a:srgbClr val="1F497D"/>
              </a:buClr>
            </a:pP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Drug(p, </a:t>
            </a:r>
            <a:r>
              <a:rPr lang="en-US" sz="2600" dirty="0" err="1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Terconazole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 </a:t>
            </a:r>
            <a:r>
              <a:rPr lang="en-US" sz="26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  <a:sym typeface="Symbol" pitchFamily="18" charset="2"/>
              </a:rPr>
              <a:t>Wt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  <a:sym typeface="Symbol" pitchFamily="18" charset="2"/>
              </a:rPr>
              <a:t>(p, w)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 w &lt; 120</a:t>
            </a:r>
            <a:r>
              <a:rPr lang="en-US" sz="26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 </a:t>
            </a:r>
            <a:r>
              <a:rPr lang="en-US" sz="2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  <a:sym typeface="Symbol" pitchFamily="18" charset="2"/>
              </a:rPr>
              <a:t>ADR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(p)</a:t>
            </a:r>
            <a:endParaRPr lang="en-US" sz="26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65" name="Text Box 18"/>
          <p:cNvSpPr txBox="1">
            <a:spLocks noChangeArrowheads="1"/>
          </p:cNvSpPr>
          <p:nvPr/>
        </p:nvSpPr>
        <p:spPr bwMode="auto">
          <a:xfrm>
            <a:off x="1555104" y="1554480"/>
            <a:ext cx="225489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buClr>
                <a:srgbClr val="1F497D"/>
              </a:buClr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/>
                <a:ea typeface="Cambria Math" pitchFamily="18" charset="0"/>
              </a:rPr>
              <a:t>Drug</a:t>
            </a:r>
            <a:endParaRPr lang="en-US" sz="2600" dirty="0">
              <a:solidFill>
                <a:prstClr val="black"/>
              </a:solidFill>
              <a:latin typeface="Arial"/>
              <a:ea typeface="Cambria Math" pitchFamily="18" charset="0"/>
            </a:endParaRPr>
          </a:p>
        </p:txBody>
      </p:sp>
      <p:sp>
        <p:nvSpPr>
          <p:cNvPr id="67" name="Text Box 18"/>
          <p:cNvSpPr txBox="1">
            <a:spLocks noChangeArrowheads="1"/>
          </p:cNvSpPr>
          <p:nvPr/>
        </p:nvSpPr>
        <p:spPr bwMode="auto">
          <a:xfrm>
            <a:off x="6553200" y="1554480"/>
            <a:ext cx="2057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buClr>
                <a:srgbClr val="1F497D"/>
              </a:buClr>
              <a:defRPr/>
            </a:pPr>
            <a:r>
              <a:rPr lang="en-US" sz="2600" dirty="0" smtClean="0">
                <a:solidFill>
                  <a:prstClr val="black"/>
                </a:solidFill>
                <a:latin typeface="Arial"/>
                <a:ea typeface="Cambria Math" pitchFamily="18" charset="0"/>
              </a:rPr>
              <a:t>Observation</a:t>
            </a:r>
            <a:endParaRPr lang="en-US" sz="2600" dirty="0">
              <a:solidFill>
                <a:prstClr val="black"/>
              </a:solidFill>
              <a:latin typeface="Arial"/>
              <a:ea typeface="Cambria Math" pitchFamily="18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288085" y="2002536"/>
            <a:ext cx="3445715" cy="1091855"/>
            <a:chOff x="116758" y="2002536"/>
            <a:chExt cx="3445715" cy="1091855"/>
          </a:xfrm>
        </p:grpSpPr>
        <p:grpSp>
          <p:nvGrpSpPr>
            <p:cNvPr id="49" name="Group 17"/>
            <p:cNvGrpSpPr>
              <a:grpSpLocks/>
            </p:cNvGrpSpPr>
            <p:nvPr/>
          </p:nvGrpSpPr>
          <p:grpSpPr bwMode="auto">
            <a:xfrm>
              <a:off x="116758" y="2011680"/>
              <a:ext cx="3445715" cy="1082711"/>
              <a:chOff x="521767" y="3657600"/>
              <a:chExt cx="3445089" cy="1082768"/>
            </a:xfrm>
          </p:grpSpPr>
          <p:sp>
            <p:nvSpPr>
              <p:cNvPr id="50" name="Rectangle 49"/>
              <p:cNvSpPr>
                <a:spLocks noChangeArrowheads="1"/>
              </p:cNvSpPr>
              <p:nvPr/>
            </p:nvSpPr>
            <p:spPr bwMode="auto">
              <a:xfrm>
                <a:off x="521767" y="3657600"/>
                <a:ext cx="3235453" cy="1082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SzPct val="70000"/>
                  <a:buFont typeface="Wingdings" pitchFamily="2" charset="2"/>
                  <a:buNone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1" name="Line 19"/>
              <p:cNvSpPr>
                <a:spLocks noChangeShapeType="1"/>
              </p:cNvSpPr>
              <p:nvPr/>
            </p:nvSpPr>
            <p:spPr bwMode="auto">
              <a:xfrm flipV="1">
                <a:off x="533400" y="4026951"/>
                <a:ext cx="31998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2" name="Text Box 20"/>
              <p:cNvSpPr txBox="1">
                <a:spLocks noChangeArrowheads="1"/>
              </p:cNvSpPr>
              <p:nvPr/>
            </p:nvSpPr>
            <p:spPr bwMode="auto">
              <a:xfrm>
                <a:off x="533400" y="3657600"/>
                <a:ext cx="3287482" cy="369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PID  Date    Medication   Dose</a:t>
                </a: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Line 21"/>
              <p:cNvSpPr>
                <a:spLocks noChangeShapeType="1"/>
              </p:cNvSpPr>
              <p:nvPr/>
            </p:nvSpPr>
            <p:spPr bwMode="auto">
              <a:xfrm>
                <a:off x="1014519" y="3657600"/>
                <a:ext cx="0" cy="1082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4" name="Line 22"/>
              <p:cNvSpPr>
                <a:spLocks noChangeShapeType="1"/>
              </p:cNvSpPr>
              <p:nvPr/>
            </p:nvSpPr>
            <p:spPr bwMode="auto">
              <a:xfrm>
                <a:off x="3071546" y="3657600"/>
                <a:ext cx="0" cy="1082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55" name="Text Box 24"/>
              <p:cNvSpPr txBox="1">
                <a:spLocks noChangeArrowheads="1"/>
              </p:cNvSpPr>
              <p:nvPr/>
            </p:nvSpPr>
            <p:spPr bwMode="auto">
              <a:xfrm>
                <a:off x="593725" y="4011652"/>
                <a:ext cx="3373131" cy="701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P1  5/1/02  Warfarin       10mg</a:t>
                </a:r>
              </a:p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P1  2/2/03  </a:t>
                </a:r>
                <a:r>
                  <a:rPr lang="en-US" sz="1800" dirty="0" err="1" smtClean="0">
                    <a:solidFill>
                      <a:prstClr val="black"/>
                    </a:solidFill>
                  </a:rPr>
                  <a:t>Terconazole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 10mg</a:t>
                </a: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8" name="Line 21"/>
            <p:cNvSpPr>
              <a:spLocks noChangeShapeType="1"/>
            </p:cNvSpPr>
            <p:nvPr/>
          </p:nvSpPr>
          <p:spPr bwMode="auto">
            <a:xfrm>
              <a:off x="1371600" y="2002536"/>
              <a:ext cx="0" cy="10827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38071" y="1554480"/>
            <a:ext cx="2334129" cy="1539911"/>
            <a:chOff x="3402125" y="1554480"/>
            <a:chExt cx="2334129" cy="1539911"/>
          </a:xfrm>
        </p:grpSpPr>
        <p:sp>
          <p:nvSpPr>
            <p:cNvPr id="66" name="Text Box 18"/>
            <p:cNvSpPr txBox="1">
              <a:spLocks noChangeArrowheads="1"/>
            </p:cNvSpPr>
            <p:nvPr/>
          </p:nvSpPr>
          <p:spPr bwMode="auto">
            <a:xfrm>
              <a:off x="3657600" y="1554480"/>
              <a:ext cx="1676400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0" hangingPunct="0">
                <a:buClr>
                  <a:srgbClr val="1F497D"/>
                </a:buClr>
                <a:defRPr/>
              </a:pPr>
              <a:r>
                <a:rPr lang="en-US" sz="2600" dirty="0" smtClean="0">
                  <a:solidFill>
                    <a:prstClr val="black"/>
                  </a:solidFill>
                  <a:latin typeface="Arial"/>
                  <a:ea typeface="Cambria Math" pitchFamily="18" charset="0"/>
                </a:rPr>
                <a:t>Diseases</a:t>
              </a:r>
              <a:endParaRPr lang="en-US" sz="2600" dirty="0">
                <a:solidFill>
                  <a:prstClr val="black"/>
                </a:solidFill>
                <a:latin typeface="Arial"/>
                <a:ea typeface="Cambria Math" pitchFamily="18" charset="0"/>
              </a:endParaRPr>
            </a:p>
          </p:txBody>
        </p:sp>
        <p:grpSp>
          <p:nvGrpSpPr>
            <p:cNvPr id="69" name="Group 17"/>
            <p:cNvGrpSpPr>
              <a:grpSpLocks/>
            </p:cNvGrpSpPr>
            <p:nvPr/>
          </p:nvGrpSpPr>
          <p:grpSpPr bwMode="auto">
            <a:xfrm>
              <a:off x="3402125" y="2011680"/>
              <a:ext cx="2334129" cy="1082711"/>
              <a:chOff x="521767" y="3657600"/>
              <a:chExt cx="2333705" cy="1082768"/>
            </a:xfrm>
          </p:grpSpPr>
          <p:sp>
            <p:nvSpPr>
              <p:cNvPr id="75" name="Text Box 24"/>
              <p:cNvSpPr txBox="1">
                <a:spLocks noChangeArrowheads="1"/>
              </p:cNvSpPr>
              <p:nvPr/>
            </p:nvSpPr>
            <p:spPr bwMode="auto">
              <a:xfrm>
                <a:off x="593725" y="4011652"/>
                <a:ext cx="2261747" cy="7017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P1  2/1/01  Flu</a:t>
                </a:r>
              </a:p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P1  5/2/03  Bleeding</a:t>
                </a: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521767" y="3657600"/>
                <a:ext cx="2236269" cy="108276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SzPct val="70000"/>
                  <a:buFont typeface="Wingdings" pitchFamily="2" charset="2"/>
                  <a:buNone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1" name="Line 19"/>
              <p:cNvSpPr>
                <a:spLocks noChangeShapeType="1"/>
              </p:cNvSpPr>
              <p:nvPr/>
            </p:nvSpPr>
            <p:spPr bwMode="auto">
              <a:xfrm flipV="1">
                <a:off x="533400" y="4026951"/>
                <a:ext cx="2239873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2" name="Text Box 20"/>
              <p:cNvSpPr txBox="1">
                <a:spLocks noChangeArrowheads="1"/>
              </p:cNvSpPr>
              <p:nvPr/>
            </p:nvSpPr>
            <p:spPr bwMode="auto">
              <a:xfrm>
                <a:off x="533400" y="3657600"/>
                <a:ext cx="1979669" cy="369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PID  Date    Diag.</a:t>
                </a: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Line 21"/>
              <p:cNvSpPr>
                <a:spLocks noChangeShapeType="1"/>
              </p:cNvSpPr>
              <p:nvPr/>
            </p:nvSpPr>
            <p:spPr bwMode="auto">
              <a:xfrm>
                <a:off x="1014519" y="3657600"/>
                <a:ext cx="0" cy="1082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74" name="Line 22"/>
              <p:cNvSpPr>
                <a:spLocks noChangeShapeType="1"/>
              </p:cNvSpPr>
              <p:nvPr/>
            </p:nvSpPr>
            <p:spPr bwMode="auto">
              <a:xfrm>
                <a:off x="1757457" y="3657600"/>
                <a:ext cx="0" cy="1082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6455647" y="2011680"/>
            <a:ext cx="2231153" cy="735380"/>
            <a:chOff x="116758" y="2002536"/>
            <a:chExt cx="2231153" cy="735380"/>
          </a:xfrm>
        </p:grpSpPr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116758" y="2011681"/>
              <a:ext cx="2231153" cy="726235"/>
              <a:chOff x="521767" y="3657600"/>
              <a:chExt cx="2230747" cy="726273"/>
            </a:xfrm>
          </p:grpSpPr>
          <p:sp>
            <p:nvSpPr>
              <p:cNvPr id="87" name="Rectangle 86"/>
              <p:cNvSpPr>
                <a:spLocks noChangeArrowheads="1"/>
              </p:cNvSpPr>
              <p:nvPr/>
            </p:nvSpPr>
            <p:spPr bwMode="auto">
              <a:xfrm>
                <a:off x="521767" y="3657601"/>
                <a:ext cx="2166639" cy="72627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1F497D"/>
                  </a:buClr>
                  <a:buSzPct val="70000"/>
                  <a:buFont typeface="Wingdings" pitchFamily="2" charset="2"/>
                  <a:buNone/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Line 19"/>
              <p:cNvSpPr>
                <a:spLocks noChangeShapeType="1"/>
              </p:cNvSpPr>
              <p:nvPr/>
            </p:nvSpPr>
            <p:spPr bwMode="auto">
              <a:xfrm flipV="1">
                <a:off x="533400" y="4026951"/>
                <a:ext cx="21667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9" name="Text Box 20"/>
              <p:cNvSpPr txBox="1">
                <a:spLocks noChangeArrowheads="1"/>
              </p:cNvSpPr>
              <p:nvPr/>
            </p:nvSpPr>
            <p:spPr bwMode="auto">
              <a:xfrm>
                <a:off x="533400" y="3657600"/>
                <a:ext cx="2219114" cy="369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PID   Date    Weight</a:t>
                </a:r>
                <a:endParaRPr lang="en-US" sz="18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Line 21"/>
              <p:cNvSpPr>
                <a:spLocks noChangeShapeType="1"/>
              </p:cNvSpPr>
              <p:nvPr/>
            </p:nvSpPr>
            <p:spPr bwMode="auto">
              <a:xfrm>
                <a:off x="1055070" y="3657600"/>
                <a:ext cx="0" cy="7234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92" name="Text Box 24"/>
              <p:cNvSpPr txBox="1">
                <a:spLocks noChangeArrowheads="1"/>
              </p:cNvSpPr>
              <p:nvPr/>
            </p:nvSpPr>
            <p:spPr bwMode="auto">
              <a:xfrm>
                <a:off x="594086" y="4011652"/>
                <a:ext cx="1941204" cy="369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pitchFamily="2" charset="2"/>
                  <a:defRPr sz="30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fontAlgn="base" hangingPunct="1">
                  <a:spcAft>
                    <a:spcPct val="0"/>
                  </a:spcAft>
                  <a:buClr>
                    <a:srgbClr val="1F497D"/>
                  </a:buClr>
                </a:pPr>
                <a:r>
                  <a:rPr lang="en-US" sz="1800" dirty="0" smtClean="0">
                    <a:solidFill>
                      <a:prstClr val="black"/>
                    </a:solidFill>
                  </a:rPr>
                  <a:t>P1   2/2/03    120</a:t>
                </a:r>
              </a:p>
            </p:txBody>
          </p:sp>
        </p:grpSp>
        <p:sp>
          <p:nvSpPr>
            <p:cNvPr id="86" name="Line 21"/>
            <p:cNvSpPr>
              <a:spLocks noChangeShapeType="1"/>
            </p:cNvSpPr>
            <p:nvPr/>
          </p:nvSpPr>
          <p:spPr bwMode="auto">
            <a:xfrm>
              <a:off x="1412158" y="2002536"/>
              <a:ext cx="0" cy="7325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38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Clustering of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05400"/>
          </a:xfrm>
        </p:spPr>
        <p:txBody>
          <a:bodyPr/>
          <a:lstStyle/>
          <a:p>
            <a:r>
              <a:rPr lang="en-US" dirty="0" smtClean="0"/>
              <a:t>Big picture: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Why not use existing structures?</a:t>
            </a:r>
          </a:p>
          <a:p>
            <a:pPr lvl="1"/>
            <a:r>
              <a:rPr lang="en-US" dirty="0" smtClean="0"/>
              <a:t>No agreed upon hierarchy for medications</a:t>
            </a:r>
          </a:p>
          <a:p>
            <a:pPr lvl="1"/>
            <a:r>
              <a:rPr lang="en-US" dirty="0" smtClean="0"/>
              <a:t>ICD9/ICD10 for diseases, but arbitrary choices</a:t>
            </a:r>
          </a:p>
          <a:p>
            <a:pPr lvl="1"/>
            <a:r>
              <a:rPr lang="en-US" dirty="0" smtClean="0"/>
              <a:t>Unclear what is the best way to group objects</a:t>
            </a:r>
            <a:endParaRPr lang="en-US" dirty="0"/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066800" y="2057400"/>
            <a:ext cx="81534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2"/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30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eaLnBrk="0" hangingPunct="0">
              <a:buClr>
                <a:srgbClr val="1F497D"/>
              </a:buClr>
            </a:pP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Drug(p, </a:t>
            </a:r>
            <a:r>
              <a:rPr lang="en-US" sz="2600" dirty="0" err="1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Terconazole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 </a:t>
            </a:r>
            <a:r>
              <a:rPr lang="en-US" sz="26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dirty="0" err="1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  <a:sym typeface="Symbol" pitchFamily="18" charset="2"/>
              </a:rPr>
              <a:t>Wt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  <a:sym typeface="Symbol" pitchFamily="18" charset="2"/>
              </a:rPr>
              <a:t>(p, w)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 w &lt; 120</a:t>
            </a:r>
            <a:r>
              <a:rPr lang="en-US" sz="26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sym typeface="Symbol" pitchFamily="18" charset="2"/>
              </a:rPr>
              <a:t> </a:t>
            </a:r>
            <a:r>
              <a:rPr lang="en-US" sz="2600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  <a:sym typeface="Symbol" pitchFamily="18" charset="2"/>
              </a:rPr>
              <a:t>ADR</a:t>
            </a:r>
            <a:r>
              <a:rPr lang="en-US" sz="2600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(p)</a:t>
            </a:r>
            <a:endParaRPr lang="en-US" sz="2600" dirty="0">
              <a:solidFill>
                <a:prstClr val="black"/>
              </a:solidFill>
              <a:latin typeface="Cambria Math" pitchFamily="18" charset="0"/>
              <a:ea typeface="Cambria Math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66800" y="2545377"/>
            <a:ext cx="7772400" cy="2102823"/>
            <a:chOff x="609600" y="2504420"/>
            <a:chExt cx="7772400" cy="2102823"/>
          </a:xfrm>
        </p:grpSpPr>
        <p:sp>
          <p:nvSpPr>
            <p:cNvPr id="6" name="Text Box 18"/>
            <p:cNvSpPr txBox="1">
              <a:spLocks noChangeArrowheads="1"/>
            </p:cNvSpPr>
            <p:nvPr/>
          </p:nvSpPr>
          <p:spPr bwMode="auto">
            <a:xfrm>
              <a:off x="609600" y="3505200"/>
              <a:ext cx="77724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0" hangingPunct="0">
                <a:buClr>
                  <a:srgbClr val="1F497D"/>
                </a:buClr>
              </a:pPr>
              <a:r>
                <a:rPr lang="en-US" sz="2600" dirty="0" smtClean="0">
                  <a:solidFill>
                    <a:srgbClr val="347B16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Cluster2(x)</a:t>
              </a:r>
              <a:r>
                <a:rPr lang="en-US" sz="2600" dirty="0">
                  <a:solidFill>
                    <a:srgbClr val="347B16"/>
                  </a:solidFill>
                  <a:latin typeface="Cambria Math" pitchFamily="18" charset="0"/>
                  <a:ea typeface="Cambria Math" pitchFamily="18" charset="0"/>
                  <a:sym typeface="Symbol" pitchFamily="18" charset="2"/>
                </a:rPr>
                <a:t> </a:t>
              </a:r>
              <a:r>
                <a:rPr lang="en-US" sz="260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sym typeface="Symbol" pitchFamily="18" charset="2"/>
                </a:rPr>
                <a:t></a:t>
              </a:r>
              <a:r>
                <a:rPr lang="en-US" sz="260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Drug(p, x)</a:t>
              </a:r>
              <a:r>
                <a:rPr lang="en-US" sz="260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sym typeface="Symbol" pitchFamily="18" charset="2"/>
                </a:rPr>
                <a:t> </a:t>
              </a:r>
              <a:r>
                <a:rPr lang="en-US" sz="260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 … </a:t>
              </a:r>
              <a:r>
                <a:rPr lang="en-US" sz="260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sym typeface="Symbol" pitchFamily="18" charset="2"/>
                </a:rPr>
                <a:t> …</a:t>
              </a:r>
              <a:r>
                <a:rPr lang="en-US" sz="2600" dirty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r>
                <a:rPr lang="en-US" sz="260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sym typeface="Symbol" pitchFamily="18" charset="2"/>
                </a:rPr>
                <a:t> </a:t>
              </a:r>
              <a:r>
                <a:rPr lang="en-US" sz="2600" dirty="0" smtClean="0">
                  <a:solidFill>
                    <a:srgbClr val="FF0000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  <a:sym typeface="Symbol" pitchFamily="18" charset="2"/>
                </a:rPr>
                <a:t>ADR</a:t>
              </a:r>
              <a:r>
                <a:rPr lang="en-US" sz="2600" dirty="0" smtClean="0">
                  <a:solidFill>
                    <a:prstClr val="black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(p)</a:t>
              </a:r>
              <a:endParaRPr lang="en-US" sz="2600" dirty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609600" y="4114800"/>
              <a:ext cx="7772400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0000"/>
                <a:buFont typeface="Wingdings" charset="2"/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sz="30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+mn-cs"/>
                </a:defRPr>
              </a:lvl9pPr>
            </a:lstStyle>
            <a:p>
              <a:pPr eaLnBrk="0" hangingPunct="0">
                <a:buClr>
                  <a:srgbClr val="1F497D"/>
                </a:buClr>
              </a:pPr>
              <a:r>
                <a:rPr lang="en-US" sz="2600" dirty="0" smtClean="0">
                  <a:solidFill>
                    <a:srgbClr val="347B16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Cluster2(x) = {</a:t>
              </a:r>
              <a:r>
                <a:rPr lang="en-US" sz="2600" dirty="0" err="1" smtClean="0">
                  <a:solidFill>
                    <a:srgbClr val="347B16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Terconazole</a:t>
              </a:r>
              <a:r>
                <a:rPr lang="en-US" sz="2600" dirty="0" smtClean="0">
                  <a:solidFill>
                    <a:srgbClr val="347B16"/>
                  </a:solidFill>
                  <a:latin typeface="Cambria Math" pitchFamily="18" charset="0"/>
                  <a:ea typeface="Cambria Math" pitchFamily="18" charset="0"/>
                  <a:cs typeface="Times New Roman" pitchFamily="18" charset="0"/>
                </a:rPr>
                <a:t>,…,Ketoconazole}</a:t>
              </a:r>
              <a:endParaRPr lang="en-US" sz="2600" dirty="0">
                <a:solidFill>
                  <a:srgbClr val="347B16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990600" y="2504420"/>
              <a:ext cx="0" cy="959823"/>
            </a:xfrm>
            <a:prstGeom prst="straightConnector1">
              <a:avLst/>
            </a:prstGeom>
            <a:noFill/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AutoShape 29"/>
            <p:cNvSpPr>
              <a:spLocks noChangeArrowheads="1"/>
            </p:cNvSpPr>
            <p:nvPr/>
          </p:nvSpPr>
          <p:spPr bwMode="auto">
            <a:xfrm>
              <a:off x="1447800" y="2585086"/>
              <a:ext cx="6934200" cy="802957"/>
            </a:xfrm>
            <a:prstGeom prst="wedgeRoundRectCallout">
              <a:avLst>
                <a:gd name="adj1" fmla="val -56856"/>
                <a:gd name="adj2" fmla="val -16078"/>
                <a:gd name="adj3" fmla="val 16667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dirty="0" smtClean="0">
                  <a:solidFill>
                    <a:prstClr val="white"/>
                  </a:solidFill>
                  <a:latin typeface="Arial" charset="0"/>
                </a:rPr>
                <a:t>During learning, invent a clustering of objects that can appear in rules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49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27421"/>
              </p:ext>
            </p:extLst>
          </p:nvPr>
        </p:nvGraphicFramePr>
        <p:xfrm>
          <a:off x="0" y="1600201"/>
          <a:ext cx="9144000" cy="5242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057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12777"/>
            <a:ext cx="6192688" cy="4992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51" y="262281"/>
            <a:ext cx="7572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Identifying Malignant Abnormalities from Mammography</a:t>
            </a:r>
          </a:p>
          <a:p>
            <a:r>
              <a:rPr lang="en-US" b="1" dirty="0" smtClean="0"/>
              <a:t>Structured Reports (Burnside et al., </a:t>
            </a:r>
            <a:r>
              <a:rPr lang="en-US" b="1" i="1" dirty="0" smtClean="0"/>
              <a:t>Radiology</a:t>
            </a:r>
            <a:r>
              <a:rPr lang="en-US" b="1" dirty="0" smtClean="0"/>
              <a:t> 2009;</a:t>
            </a:r>
          </a:p>
          <a:p>
            <a:r>
              <a:rPr lang="en-US" b="1" dirty="0" smtClean="0"/>
              <a:t>Davis et al., </a:t>
            </a:r>
            <a:r>
              <a:rPr lang="en-US" b="1" i="1" dirty="0" smtClean="0"/>
              <a:t>Statistical Relational Learning</a:t>
            </a:r>
            <a:r>
              <a:rPr lang="en-US" b="1" dirty="0" smtClean="0"/>
              <a:t> 2006)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92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105400" cy="882602"/>
          </a:xfrm>
          <a:solidFill>
            <a:schemeClr val="tx1">
              <a:lumMod val="60000"/>
              <a:lumOff val="4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cs typeface="+mj-cs"/>
              </a:rPr>
              <a:t>Predictive Personalized</a:t>
            </a:r>
            <a:br>
              <a:rPr lang="en-US" b="1" dirty="0" smtClean="0">
                <a:cs typeface="+mj-cs"/>
              </a:rPr>
            </a:br>
            <a:r>
              <a:rPr lang="en-US" b="1" dirty="0" smtClean="0">
                <a:cs typeface="+mj-cs"/>
              </a:rPr>
              <a:t>Medicine (WGI)</a:t>
            </a:r>
          </a:p>
        </p:txBody>
      </p:sp>
      <p:grpSp>
        <p:nvGrpSpPr>
          <p:cNvPr id="51202" name="Group 5"/>
          <p:cNvGrpSpPr>
            <a:grpSpLocks/>
          </p:cNvGrpSpPr>
          <p:nvPr/>
        </p:nvGrpSpPr>
        <p:grpSpPr bwMode="auto">
          <a:xfrm>
            <a:off x="6142038" y="4543425"/>
            <a:ext cx="1952625" cy="1628775"/>
            <a:chOff x="1824" y="2496"/>
            <a:chExt cx="1500" cy="1218"/>
          </a:xfrm>
        </p:grpSpPr>
        <p:pic>
          <p:nvPicPr>
            <p:cNvPr id="51223" name="Picture 6" descr="pharmacogenetic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2496"/>
              <a:ext cx="1500" cy="1218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6711" name="Text Box 7"/>
            <p:cNvSpPr txBox="1">
              <a:spLocks noChangeArrowheads="1"/>
            </p:cNvSpPr>
            <p:nvPr/>
          </p:nvSpPr>
          <p:spPr bwMode="auto">
            <a:xfrm>
              <a:off x="2060" y="3350"/>
              <a:ext cx="993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38" tIns="45718" rIns="91438" bIns="45718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rgbClr val="000090"/>
                  </a:solidFill>
                  <a:cs typeface="Arial" charset="0"/>
                </a:rPr>
                <a:t>Personalized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rgbClr val="000090"/>
                  </a:solidFill>
                  <a:cs typeface="Arial" charset="0"/>
                </a:rPr>
                <a:t>Treatment</a:t>
              </a:r>
            </a:p>
          </p:txBody>
        </p:sp>
      </p:grpSp>
      <p:grpSp>
        <p:nvGrpSpPr>
          <p:cNvPr id="51203" name="Group 8"/>
          <p:cNvGrpSpPr>
            <a:grpSpLocks/>
          </p:cNvGrpSpPr>
          <p:nvPr/>
        </p:nvGrpSpPr>
        <p:grpSpPr bwMode="auto">
          <a:xfrm>
            <a:off x="6449253" y="103188"/>
            <a:ext cx="1329379" cy="1509712"/>
            <a:chOff x="11506" y="141"/>
            <a:chExt cx="2346" cy="2787"/>
          </a:xfrm>
        </p:grpSpPr>
        <p:sp>
          <p:nvSpPr>
            <p:cNvPr id="456713" name="Text Box 9"/>
            <p:cNvSpPr txBox="1">
              <a:spLocks noChangeAspect="1" noChangeArrowheads="1"/>
            </p:cNvSpPr>
            <p:nvPr/>
          </p:nvSpPr>
          <p:spPr bwMode="auto">
            <a:xfrm>
              <a:off x="11506" y="241"/>
              <a:ext cx="2346" cy="1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91438" tIns="45718" rIns="91438" bIns="45718">
              <a:spAutoFit/>
            </a:bodyPr>
            <a:lstStyle/>
            <a:p>
              <a:pPr algn="ctr">
                <a:defRPr/>
              </a:pPr>
              <a:r>
                <a:rPr lang="en-US" sz="1400" b="1" dirty="0">
                  <a:solidFill>
                    <a:srgbClr val="000090"/>
                  </a:solidFill>
                  <a:cs typeface="Arial" charset="0"/>
                </a:rPr>
                <a:t>Individual Patient</a:t>
              </a:r>
            </a:p>
            <a:p>
              <a:pPr algn="ctr">
                <a:defRPr/>
              </a:pPr>
              <a:r>
                <a:rPr lang="en-US" sz="1400" b="1" dirty="0">
                  <a:solidFill>
                    <a:srgbClr val="000090"/>
                  </a:solidFill>
                  <a:cs typeface="Arial" charset="0"/>
                </a:rPr>
                <a:t>G + C + E</a:t>
              </a:r>
            </a:p>
          </p:txBody>
        </p:sp>
        <p:pic>
          <p:nvPicPr>
            <p:cNvPr id="51221" name="Picture 10" descr="stick_figure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5" y="1536"/>
              <a:ext cx="1165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715" name="Rectangle 11"/>
            <p:cNvSpPr>
              <a:spLocks noChangeAspect="1" noChangeArrowheads="1"/>
            </p:cNvSpPr>
            <p:nvPr/>
          </p:nvSpPr>
          <p:spPr bwMode="auto">
            <a:xfrm>
              <a:off x="11506" y="141"/>
              <a:ext cx="2216" cy="2787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56716" name="Line 12"/>
          <p:cNvSpPr>
            <a:spLocks noChangeShapeType="1"/>
          </p:cNvSpPr>
          <p:nvPr/>
        </p:nvSpPr>
        <p:spPr bwMode="auto">
          <a:xfrm>
            <a:off x="2133600" y="3352800"/>
            <a:ext cx="6096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17" name="Line 13"/>
          <p:cNvSpPr>
            <a:spLocks noChangeShapeType="1"/>
          </p:cNvSpPr>
          <p:nvPr/>
        </p:nvSpPr>
        <p:spPr bwMode="auto">
          <a:xfrm>
            <a:off x="5410200" y="3352800"/>
            <a:ext cx="6096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56718" name="Line 14"/>
          <p:cNvSpPr>
            <a:spLocks noChangeShapeType="1"/>
          </p:cNvSpPr>
          <p:nvPr/>
        </p:nvSpPr>
        <p:spPr bwMode="auto">
          <a:xfrm>
            <a:off x="7086600" y="1643063"/>
            <a:ext cx="0" cy="3048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1207" name="Group 15"/>
          <p:cNvGrpSpPr>
            <a:grpSpLocks/>
          </p:cNvGrpSpPr>
          <p:nvPr/>
        </p:nvGrpSpPr>
        <p:grpSpPr bwMode="auto">
          <a:xfrm>
            <a:off x="6172200" y="1981200"/>
            <a:ext cx="1909763" cy="2133600"/>
            <a:chOff x="10886" y="3661"/>
            <a:chExt cx="3370" cy="3942"/>
          </a:xfrm>
        </p:grpSpPr>
        <p:pic>
          <p:nvPicPr>
            <p:cNvPr id="456720" name="Picture 1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2" r="2141" b="35452"/>
            <a:stretch>
              <a:fillRect/>
            </a:stretch>
          </p:blipFill>
          <p:spPr bwMode="auto">
            <a:xfrm>
              <a:off x="10886" y="3661"/>
              <a:ext cx="3370" cy="39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56721" name="Rectangle 17"/>
            <p:cNvSpPr>
              <a:spLocks noChangeArrowheads="1"/>
            </p:cNvSpPr>
            <p:nvPr/>
          </p:nvSpPr>
          <p:spPr bwMode="auto">
            <a:xfrm>
              <a:off x="10886" y="3661"/>
              <a:ext cx="3359" cy="3942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6722" name="Text Box 18"/>
            <p:cNvSpPr txBox="1">
              <a:spLocks noChangeArrowheads="1"/>
            </p:cNvSpPr>
            <p:nvPr/>
          </p:nvSpPr>
          <p:spPr bwMode="auto">
            <a:xfrm>
              <a:off x="11155" y="4083"/>
              <a:ext cx="2824" cy="187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1438" tIns="45718" rIns="91438" bIns="45718">
              <a:spAutoFit/>
            </a:bodyPr>
            <a:lstStyle/>
            <a:p>
              <a:pPr algn="ctr">
                <a:defRPr/>
              </a:pPr>
              <a:r>
                <a:rPr lang="en-US" sz="1200" dirty="0">
                  <a:solidFill>
                    <a:srgbClr val="000090"/>
                  </a:solidFill>
                  <a:cs typeface="Arial" charset="0"/>
                </a:rPr>
                <a:t>Predictive Model </a:t>
              </a:r>
              <a:r>
                <a:rPr lang="en-US" sz="1200" dirty="0" smtClean="0">
                  <a:solidFill>
                    <a:srgbClr val="000090"/>
                  </a:solidFill>
                  <a:cs typeface="Arial" charset="0"/>
                </a:rPr>
                <a:t>for Disease </a:t>
              </a:r>
              <a:r>
                <a:rPr lang="en-US" sz="1200" dirty="0">
                  <a:solidFill>
                    <a:srgbClr val="000090"/>
                  </a:solidFill>
                  <a:cs typeface="Arial" charset="0"/>
                </a:rPr>
                <a:t>Susceptibility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0090"/>
                  </a:solidFill>
                  <a:cs typeface="Arial" charset="0"/>
                </a:rPr>
                <a:t>&amp; Treatment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srgbClr val="000090"/>
                  </a:solidFill>
                  <a:cs typeface="Arial" charset="0"/>
                </a:rPr>
                <a:t>Response</a:t>
              </a:r>
            </a:p>
          </p:txBody>
        </p:sp>
      </p:grpSp>
      <p:grpSp>
        <p:nvGrpSpPr>
          <p:cNvPr id="51208" name="Group 19"/>
          <p:cNvGrpSpPr>
            <a:grpSpLocks/>
          </p:cNvGrpSpPr>
          <p:nvPr/>
        </p:nvGrpSpPr>
        <p:grpSpPr bwMode="auto">
          <a:xfrm>
            <a:off x="2895600" y="2208213"/>
            <a:ext cx="2362200" cy="2246312"/>
            <a:chOff x="5107" y="4080"/>
            <a:chExt cx="4167" cy="4151"/>
          </a:xfrm>
        </p:grpSpPr>
        <p:pic>
          <p:nvPicPr>
            <p:cNvPr id="456724" name="Picture 20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7" y="4080"/>
              <a:ext cx="4167" cy="4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456725" name="Rectangle 21"/>
            <p:cNvSpPr>
              <a:spLocks noChangeArrowheads="1"/>
            </p:cNvSpPr>
            <p:nvPr/>
          </p:nvSpPr>
          <p:spPr bwMode="auto">
            <a:xfrm>
              <a:off x="5107" y="4083"/>
              <a:ext cx="4167" cy="4125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38" tIns="45718" rIns="91438" bIns="45718" anchor="ctr"/>
            <a:lstStyle/>
            <a:p>
              <a:pPr algn="ctr">
                <a:defRPr/>
              </a:pPr>
              <a:endParaRPr lang="en-US"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endParaRPr>
            </a:p>
          </p:txBody>
        </p:sp>
        <p:sp>
          <p:nvSpPr>
            <p:cNvPr id="456726" name="Rectangle 22"/>
            <p:cNvSpPr>
              <a:spLocks noChangeArrowheads="1"/>
            </p:cNvSpPr>
            <p:nvPr/>
          </p:nvSpPr>
          <p:spPr bwMode="auto">
            <a:xfrm>
              <a:off x="6048" y="5350"/>
              <a:ext cx="2285" cy="140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8" tIns="45718" rIns="91438" bIns="45718" anchor="ctr"/>
            <a:lstStyle/>
            <a:p>
              <a:pPr algn="ctr">
                <a:defRPr/>
              </a:pPr>
              <a:r>
                <a:rPr lang="en-US" sz="1200">
                  <a:solidFill>
                    <a:srgbClr val="FFFFFF"/>
                  </a:solidFill>
                  <a:cs typeface="Arial" charset="0"/>
                </a:rPr>
                <a:t>State-of-the-Art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FF"/>
                  </a:solidFill>
                  <a:cs typeface="Arial" charset="0"/>
                </a:rPr>
                <a:t>Machine 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FF"/>
                  </a:solidFill>
                  <a:cs typeface="Arial" charset="0"/>
                </a:rPr>
                <a:t>Learning</a:t>
              </a:r>
            </a:p>
          </p:txBody>
        </p:sp>
      </p:grpSp>
      <p:sp>
        <p:nvSpPr>
          <p:cNvPr id="456727" name="Line 23"/>
          <p:cNvSpPr>
            <a:spLocks noChangeShapeType="1"/>
          </p:cNvSpPr>
          <p:nvPr/>
        </p:nvSpPr>
        <p:spPr bwMode="auto">
          <a:xfrm>
            <a:off x="7086600" y="4191000"/>
            <a:ext cx="0" cy="3048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1210" name="Group 24"/>
          <p:cNvGrpSpPr>
            <a:grpSpLocks/>
          </p:cNvGrpSpPr>
          <p:nvPr/>
        </p:nvGrpSpPr>
        <p:grpSpPr bwMode="auto">
          <a:xfrm>
            <a:off x="327025" y="2000250"/>
            <a:ext cx="1687513" cy="2754313"/>
            <a:chOff x="-4176" y="2688"/>
            <a:chExt cx="2976" cy="5088"/>
          </a:xfrm>
        </p:grpSpPr>
        <p:pic>
          <p:nvPicPr>
            <p:cNvPr id="51211" name="Picture 25" descr="chromosom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223" t="12398" r="35538"/>
            <a:stretch>
              <a:fillRect/>
            </a:stretch>
          </p:blipFill>
          <p:spPr bwMode="auto">
            <a:xfrm>
              <a:off x="-4176" y="2688"/>
              <a:ext cx="2976" cy="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6730" name="Rectangle 26"/>
            <p:cNvSpPr>
              <a:spLocks noChangeArrowheads="1"/>
            </p:cNvSpPr>
            <p:nvPr/>
          </p:nvSpPr>
          <p:spPr bwMode="auto">
            <a:xfrm>
              <a:off x="-4176" y="2688"/>
              <a:ext cx="2976" cy="5070"/>
            </a:xfrm>
            <a:prstGeom prst="rect">
              <a:avLst/>
            </a:prstGeom>
            <a:noFill/>
            <a:ln w="635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38" tIns="45718" rIns="91438" bIns="45718" anchor="ctr"/>
            <a:lstStyle/>
            <a:p>
              <a:pPr algn="ctr">
                <a:defRPr/>
              </a:pPr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endParaRPr>
            </a:p>
          </p:txBody>
        </p:sp>
        <p:sp>
          <p:nvSpPr>
            <p:cNvPr id="456731" name="Rectangle 27"/>
            <p:cNvSpPr>
              <a:spLocks noChangeArrowheads="1"/>
            </p:cNvSpPr>
            <p:nvPr/>
          </p:nvSpPr>
          <p:spPr bwMode="auto">
            <a:xfrm>
              <a:off x="-3868" y="5377"/>
              <a:ext cx="2284" cy="2111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8" tIns="45718" rIns="91438" bIns="45718" anchor="ctr"/>
            <a:lstStyle/>
            <a:p>
              <a:pPr algn="ctr">
                <a:defRPr/>
              </a:pPr>
              <a:r>
                <a:rPr lang="en-US" sz="1200">
                  <a:solidFill>
                    <a:srgbClr val="FFFFFF"/>
                  </a:solidFill>
                  <a:cs typeface="Arial" charset="0"/>
                </a:rPr>
                <a:t>Genetic,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FF"/>
                  </a:solidFill>
                  <a:cs typeface="Arial" charset="0"/>
                </a:rPr>
                <a:t>Clinical,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FF"/>
                  </a:solidFill>
                  <a:cs typeface="Arial" charset="0"/>
                </a:rPr>
                <a:t>&amp;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FF"/>
                  </a:solidFill>
                  <a:cs typeface="Arial" charset="0"/>
                </a:rPr>
                <a:t>Environmental</a:t>
              </a:r>
            </a:p>
            <a:p>
              <a:pPr algn="ctr">
                <a:defRPr/>
              </a:pPr>
              <a:r>
                <a:rPr lang="en-US" sz="1200">
                  <a:solidFill>
                    <a:srgbClr val="FFFFFF"/>
                  </a:solidFill>
                  <a:cs typeface="Arial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777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Mammograms with Genetics from GWAS</a:t>
            </a:r>
            <a:br>
              <a:rPr lang="en-US" dirty="0" smtClean="0"/>
            </a:br>
            <a:r>
              <a:rPr lang="en-US" dirty="0" smtClean="0"/>
              <a:t>(Liu, Burnside et al., AMIA 2013, AMIA-TBI 2014) </a:t>
            </a:r>
            <a:endParaRPr lang="en-GB" dirty="0"/>
          </a:p>
        </p:txBody>
      </p:sp>
      <p:pic>
        <p:nvPicPr>
          <p:cNvPr id="5" name="Picture 4" descr="Screen Shot 2014-02-27 at 11.43.40 A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70025"/>
            <a:ext cx="9144000" cy="433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ROC Curves for Random Forest Prediction of Atrial Fibrillation/Flutter &amp; Subsequent Mortality or Stroke</a:t>
            </a:r>
            <a:endParaRPr lang="en-GB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2213" y="1204913"/>
            <a:ext cx="653732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717" y="2463926"/>
            <a:ext cx="3532083" cy="11174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76400" y="2162338"/>
            <a:ext cx="54864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17" y="3987925"/>
            <a:ext cx="3532083" cy="11174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987926"/>
            <a:ext cx="3532083" cy="111747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71498" y="3886199"/>
            <a:ext cx="8115301" cy="660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5486400" y="4572000"/>
            <a:ext cx="1905000" cy="0"/>
          </a:xfrm>
          <a:prstGeom prst="line">
            <a:avLst/>
          </a:prstGeom>
          <a:ln>
            <a:solidFill>
              <a:srgbClr val="1313F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696200" y="4572000"/>
            <a:ext cx="762000" cy="0"/>
          </a:xfrm>
          <a:prstGeom prst="line">
            <a:avLst/>
          </a:prstGeom>
          <a:ln>
            <a:solidFill>
              <a:srgbClr val="1313F9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438900" y="4724400"/>
            <a:ext cx="1790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391400" y="4876800"/>
            <a:ext cx="1143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600700" y="4852116"/>
            <a:ext cx="1181100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1499" y="1828800"/>
            <a:ext cx="8001001" cy="1415772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algn="just"/>
            <a:r>
              <a:rPr lang="en-US" b="1" dirty="0" smtClean="0">
                <a:solidFill>
                  <a:prstClr val="black"/>
                </a:solidFill>
                <a:latin typeface="Calibri"/>
              </a:rPr>
              <a:t>Continuous-time, discrete-state, with piecewise-constant transition rates</a:t>
            </a:r>
          </a:p>
          <a:p>
            <a:pPr algn="just"/>
            <a:r>
              <a:rPr lang="en-US" dirty="0" smtClean="0">
                <a:solidFill>
                  <a:prstClr val="black"/>
                </a:solidFill>
                <a:latin typeface="Calibri"/>
              </a:rPr>
              <a:t>	Point process: piecewise-continuous conditional intensity model (PCIM)</a:t>
            </a: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Calibri"/>
              </a:rPr>
              <a:t>		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Gunawardana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et al., NIPS 2011)</a:t>
            </a:r>
          </a:p>
          <a:p>
            <a:pPr algn="just"/>
            <a:r>
              <a:rPr lang="en-US" dirty="0" smtClean="0">
                <a:solidFill>
                  <a:prstClr val="black"/>
                </a:solidFill>
                <a:latin typeface="Calibri"/>
              </a:rPr>
              <a:t>	Continuous-time Bayesian networks (CTBNs) 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</a:rPr>
              <a:t>Nodelman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et al, UAI 2002)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just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Timeline Representations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1903" y="145401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8999" y="6629400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048000" y="3581400"/>
            <a:ext cx="609600" cy="702972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57800" y="3581400"/>
            <a:ext cx="533400" cy="702972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87046" y="5486400"/>
            <a:ext cx="17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Model of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Events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Point Processes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07822" y="5486400"/>
            <a:ext cx="2537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Model of 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Persistent State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Calibri"/>
              </a:rPr>
              <a:t>CTBNs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1903" y="4343400"/>
            <a:ext cx="3937697" cy="1905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25303" y="4343400"/>
            <a:ext cx="3937697" cy="1905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949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Intensity Modeling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1903" y="145401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8999" y="6629400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66533" y="4005070"/>
            <a:ext cx="1331968" cy="143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5542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Event types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l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L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Trajectory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a sequence of time event pairs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/>
              </a:rPr>
              <a:t>t,l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b="1" i="1" baseline="-25000" dirty="0" err="1" smtClean="0">
                <a:solidFill>
                  <a:prstClr val="black"/>
                </a:solidFill>
                <a:latin typeface="Calibri"/>
              </a:rPr>
              <a:t>i</a:t>
            </a:r>
            <a:endParaRPr lang="en-US" i="1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Rate function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/>
              </a:rPr>
              <a:t>t|h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for {PCIM: events, CTBN: transitions}</a:t>
            </a:r>
            <a:endParaRPr lang="en-US" b="1" i="1" dirty="0" smtClean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90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Intensity Modeling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1903" y="145401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8999" y="6629400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66533" y="4005070"/>
            <a:ext cx="1331968" cy="143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60983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Event types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l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L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Trajectory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a sequence of time event pairs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/>
              </a:rPr>
              <a:t>t,l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b="1" i="1" baseline="-25000" dirty="0" err="1" smtClean="0">
                <a:solidFill>
                  <a:prstClr val="black"/>
                </a:solidFill>
                <a:latin typeface="Calibri"/>
              </a:rPr>
              <a:t>i</a:t>
            </a:r>
            <a:endParaRPr lang="en-US" i="1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Rate function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/>
              </a:rPr>
              <a:t>t|h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for {PCIM: events, CTBN: transitions}</a:t>
            </a:r>
            <a:endParaRPr lang="en-US" b="1" i="1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Assumption: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n-US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piece-wise constant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Dependency: {PCIM: basis states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CTBN: variable states </a:t>
            </a:r>
            <a:r>
              <a:rPr lang="en-US" b="1" i="1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states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  <a:sym typeface="Symbol"/>
              </a:rPr>
              <a:t></a:t>
            </a:r>
            <a:r>
              <a:rPr lang="en-US" b="1" i="1" baseline="-25000" dirty="0" smtClean="0">
                <a:solidFill>
                  <a:prstClr val="black"/>
                </a:solidFill>
                <a:latin typeface="Calibri"/>
                <a:sym typeface="Symbol"/>
              </a:rPr>
              <a:t>l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,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Calibri"/>
                <a:sym typeface="Symbol"/>
              </a:rPr>
              <a:t></a:t>
            </a:r>
            <a:r>
              <a:rPr lang="en-US" b="1" i="1" baseline="-25000" dirty="0" smtClean="0">
                <a:solidFill>
                  <a:prstClr val="black"/>
                </a:solidFill>
                <a:latin typeface="Calibri"/>
                <a:sym typeface="Symbol"/>
              </a:rPr>
              <a:t>l 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mapping from </a:t>
            </a:r>
            <a:r>
              <a:rPr lang="en-US" b="1" i="1" dirty="0" smtClean="0">
                <a:solidFill>
                  <a:prstClr val="black"/>
                </a:solidFill>
                <a:latin typeface="Calibri"/>
                <a:sym typeface="Symbol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to </a:t>
            </a:r>
            <a:r>
              <a:rPr lang="en-US" b="1" i="1" dirty="0">
                <a:solidFill>
                  <a:prstClr val="black"/>
                </a:solidFill>
                <a:latin typeface="Calibri"/>
                <a:sym typeface="Symbol"/>
              </a:rPr>
              <a:t>S</a:t>
            </a:r>
            <a:endParaRPr lang="en-US" b="1" i="1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	e.g. PCIM: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n-US" b="1" i="1" baseline="-25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depends on event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b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 [t-1,t)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e.g. CTBN: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n-US" b="1" i="1" baseline="-25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depends on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B=b</a:t>
            </a:r>
          </a:p>
        </p:txBody>
      </p:sp>
    </p:spTree>
    <p:extLst>
      <p:ext uri="{BB962C8B-B14F-4D97-AF65-F5344CB8AC3E}">
        <p14:creationId xmlns:p14="http://schemas.microsoft.com/office/powerpoint/2010/main" val="405209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Intensity Modeling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1903" y="145401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8999" y="6629400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666533" y="4005070"/>
            <a:ext cx="1331968" cy="143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828800"/>
            <a:ext cx="609833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Event types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l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in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L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Trajectory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a sequence of time event pairs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/>
              </a:rPr>
              <a:t>t,l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n-US" b="1" i="1" baseline="-25000" dirty="0" err="1" smtClean="0">
                <a:solidFill>
                  <a:prstClr val="black"/>
                </a:solidFill>
                <a:latin typeface="Calibri"/>
              </a:rPr>
              <a:t>i</a:t>
            </a:r>
            <a:endParaRPr lang="en-US" i="1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Rate function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b="1" i="1" dirty="0" err="1" smtClean="0">
                <a:solidFill>
                  <a:prstClr val="black"/>
                </a:solidFill>
                <a:latin typeface="Calibri"/>
              </a:rPr>
              <a:t>t|h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)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for {PCIM: events, CTBN: transitions}</a:t>
            </a:r>
            <a:endParaRPr lang="en-US" b="1" i="1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Assumption: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n-US" b="1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piece-wise constant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Dependency: {PCIM: basis states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s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, CTBN: variable states </a:t>
            </a:r>
            <a:r>
              <a:rPr lang="en-US" b="1" i="1" dirty="0">
                <a:solidFill>
                  <a:prstClr val="black"/>
                </a:solidFill>
                <a:latin typeface="Calibri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}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states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s</a:t>
            </a:r>
            <a:r>
              <a:rPr lang="en-US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  <a:sym typeface="Symbol"/>
              </a:rPr>
              <a:t></a:t>
            </a:r>
            <a:r>
              <a:rPr lang="en-US" b="1" i="1" baseline="-25000" dirty="0" smtClean="0">
                <a:solidFill>
                  <a:prstClr val="black"/>
                </a:solidFill>
                <a:latin typeface="Calibri"/>
                <a:sym typeface="Symbol"/>
              </a:rPr>
              <a:t>l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,</a:t>
            </a:r>
            <a:r>
              <a:rPr lang="en-US" i="1" dirty="0" smtClean="0">
                <a:solidFill>
                  <a:prstClr val="black"/>
                </a:solidFill>
                <a:latin typeface="Calibri"/>
                <a:sym typeface="Symbol"/>
              </a:rPr>
              <a:t> </a:t>
            </a:r>
            <a:r>
              <a:rPr lang="en-US" b="1" i="1" dirty="0" smtClean="0">
                <a:solidFill>
                  <a:prstClr val="black"/>
                </a:solidFill>
                <a:latin typeface="Calibri"/>
                <a:sym typeface="Symbol"/>
              </a:rPr>
              <a:t></a:t>
            </a:r>
            <a:r>
              <a:rPr lang="en-US" b="1" i="1" baseline="-25000" dirty="0" smtClean="0">
                <a:solidFill>
                  <a:prstClr val="black"/>
                </a:solidFill>
                <a:latin typeface="Calibri"/>
                <a:sym typeface="Symbol"/>
              </a:rPr>
              <a:t>l  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mapping from </a:t>
            </a:r>
            <a:r>
              <a:rPr lang="en-US" b="1" i="1" dirty="0" smtClean="0">
                <a:solidFill>
                  <a:prstClr val="black"/>
                </a:solidFill>
                <a:latin typeface="Calibri"/>
                <a:sym typeface="Symbol"/>
              </a:rPr>
              <a:t>x</a:t>
            </a:r>
            <a:r>
              <a:rPr lang="en-US" dirty="0" smtClean="0">
                <a:solidFill>
                  <a:prstClr val="black"/>
                </a:solidFill>
                <a:latin typeface="Calibri"/>
                <a:sym typeface="Symbol"/>
              </a:rPr>
              <a:t> to </a:t>
            </a:r>
            <a:r>
              <a:rPr lang="en-US" b="1" i="1" dirty="0">
                <a:solidFill>
                  <a:prstClr val="black"/>
                </a:solidFill>
                <a:latin typeface="Calibri"/>
                <a:sym typeface="Symbol"/>
              </a:rPr>
              <a:t>S</a:t>
            </a:r>
            <a:endParaRPr lang="en-US" b="1" i="1" dirty="0" smtClean="0">
              <a:solidFill>
                <a:prstClr val="black"/>
              </a:solidFill>
              <a:latin typeface="Calibri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	e.g. PCIM: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n-US" b="1" i="1" baseline="-25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depends on event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b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in [t-1,t)</a:t>
            </a:r>
          </a:p>
          <a:p>
            <a:r>
              <a:rPr lang="en-US" dirty="0">
                <a:solidFill>
                  <a:prstClr val="black"/>
                </a:solidFill>
                <a:latin typeface="Calibri"/>
              </a:rPr>
              <a:t>	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e.g. CTBN: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λ</a:t>
            </a:r>
            <a:r>
              <a:rPr lang="en-US" b="1" i="1" baseline="-25000" dirty="0" smtClean="0">
                <a:solidFill>
                  <a:prstClr val="black"/>
                </a:solidFill>
                <a:latin typeface="Calibri"/>
              </a:rPr>
              <a:t>a</a:t>
            </a:r>
            <a:r>
              <a:rPr lang="en-US" baseline="-25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depends on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B=b</a:t>
            </a:r>
          </a:p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Likelihood: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endParaRPr lang="en-US" b="1" i="1" dirty="0" smtClean="0">
              <a:solidFill>
                <a:prstClr val="black"/>
              </a:solidFill>
              <a:latin typeface="Calibri"/>
            </a:endParaRPr>
          </a:p>
          <a:p>
            <a:endParaRPr lang="en-US" b="1" i="1" dirty="0">
              <a:solidFill>
                <a:prstClr val="black"/>
              </a:solidFill>
              <a:latin typeface="Calibri"/>
            </a:endParaRPr>
          </a:p>
          <a:p>
            <a:endParaRPr lang="en-US" b="1" i="1" dirty="0" smtClean="0">
              <a:solidFill>
                <a:prstClr val="black"/>
              </a:solidFill>
              <a:latin typeface="Calibri"/>
            </a:endParaRPr>
          </a:p>
          <a:p>
            <a:endParaRPr lang="en-US" b="1" i="1" dirty="0">
              <a:solidFill>
                <a:prstClr val="black"/>
              </a:solidFill>
              <a:latin typeface="Calibri"/>
            </a:endParaRPr>
          </a:p>
          <a:p>
            <a:r>
              <a:rPr lang="en-US" b="1" i="1" dirty="0" err="1" smtClean="0">
                <a:solidFill>
                  <a:prstClr val="black"/>
                </a:solidFill>
                <a:latin typeface="Calibri"/>
              </a:rPr>
              <a:t>M</a:t>
            </a:r>
            <a:r>
              <a:rPr lang="en-US" b="1" i="1" baseline="-25000" dirty="0" err="1" smtClean="0">
                <a:solidFill>
                  <a:prstClr val="black"/>
                </a:solidFill>
                <a:latin typeface="Calibri"/>
              </a:rPr>
              <a:t>ls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count of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l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given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s</a:t>
            </a:r>
          </a:p>
          <a:p>
            <a:r>
              <a:rPr lang="en-US" b="1" i="1" dirty="0" err="1">
                <a:solidFill>
                  <a:prstClr val="black"/>
                </a:solidFill>
                <a:latin typeface="Calibri"/>
              </a:rPr>
              <a:t>T</a:t>
            </a:r>
            <a:r>
              <a:rPr lang="en-US" b="1" i="1" baseline="-25000" dirty="0" err="1" smtClean="0">
                <a:solidFill>
                  <a:prstClr val="black"/>
                </a:solidFill>
                <a:latin typeface="Calibri"/>
              </a:rPr>
              <a:t>ls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cumulative duration until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l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given </a:t>
            </a:r>
            <a:r>
              <a:rPr lang="en-US" b="1" i="1" dirty="0" smtClean="0">
                <a:solidFill>
                  <a:prstClr val="black"/>
                </a:solidFill>
                <a:latin typeface="Calibri"/>
              </a:rPr>
              <a:t>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4495800"/>
            <a:ext cx="5656572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Point Process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a.k.a.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Piecewise-continuous Conditional Intensity Model (PCIM)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1903" y="145401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8999" y="6629400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5800" y="1740575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Represent dependencies with trees 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Gunawardana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 et al, NIPS 2011)</a:t>
            </a:r>
            <a:endParaRPr lang="en-US" sz="2000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6" y="2209800"/>
            <a:ext cx="2386124" cy="25233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66533" y="4005070"/>
            <a:ext cx="1331968" cy="1439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044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Multiplicative forests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1903" y="145401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8999" y="6629400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5800" y="1740575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Represent dependencies with </a:t>
            </a:r>
            <a:r>
              <a:rPr lang="en-US" sz="2000" strike="sngStrike" dirty="0" smtClean="0">
                <a:solidFill>
                  <a:prstClr val="black"/>
                </a:solidFill>
                <a:latin typeface="Calibri"/>
              </a:rPr>
              <a:t>trees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forests</a:t>
            </a:r>
            <a:endParaRPr lang="en-US" sz="1400" b="1" strike="sngStrike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6" y="2209800"/>
            <a:ext cx="2386124" cy="2523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1" y="2239433"/>
            <a:ext cx="2667000" cy="210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Multiplicative forests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1903" y="145401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8999" y="6629400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CFE8-AB50-4292-952A-ACDE7912AA5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740575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Represent dependencies with </a:t>
            </a:r>
            <a:r>
              <a:rPr lang="en-US" sz="2000" strike="sngStrike" dirty="0" smtClean="0">
                <a:solidFill>
                  <a:prstClr val="black"/>
                </a:solidFill>
                <a:latin typeface="Calibri"/>
              </a:rPr>
              <a:t>trees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forests</a:t>
            </a:r>
            <a:endParaRPr lang="en-US" sz="1400" b="1" strike="sngStrike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6" y="2209800"/>
            <a:ext cx="2386124" cy="2523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1" y="2239433"/>
            <a:ext cx="2667000" cy="21039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29000" y="4800600"/>
            <a:ext cx="54076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In CTBNs, multiplicative forests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(Weiss et al, NIPS 2012)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Efficiently represent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complex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Empirically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require less data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Are learned by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maximizing change in log likelihood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Are learned neither in series or in parallel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5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Multiplicative forests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(Weiss et al., NIPS’12; ECML’13)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1903" y="145401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8999" y="6629400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5800" y="1740575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Represent dependencies with </a:t>
            </a:r>
            <a:r>
              <a:rPr lang="en-US" sz="2000" strike="sngStrike" dirty="0" smtClean="0">
                <a:solidFill>
                  <a:prstClr val="black"/>
                </a:solidFill>
                <a:latin typeface="Calibri"/>
              </a:rPr>
              <a:t>trees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forests</a:t>
            </a:r>
            <a:endParaRPr lang="en-US" sz="1400" b="1" strike="sngStrike" dirty="0" smtClean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6" y="2209800"/>
            <a:ext cx="2386124" cy="2523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1" y="2239433"/>
            <a:ext cx="2667000" cy="21039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6851" y="5105400"/>
            <a:ext cx="264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313F9"/>
                </a:solidFill>
                <a:latin typeface="Calibri"/>
              </a:rPr>
              <a:t>We can apply multiplicative forests</a:t>
            </a:r>
          </a:p>
          <a:p>
            <a:pPr algn="ctr"/>
            <a:r>
              <a:rPr lang="en-US" dirty="0" smtClean="0">
                <a:solidFill>
                  <a:srgbClr val="1313F9"/>
                </a:solidFill>
                <a:latin typeface="Calibri"/>
              </a:rPr>
              <a:t>to point processes!</a:t>
            </a:r>
            <a:endParaRPr lang="en-US" dirty="0">
              <a:solidFill>
                <a:srgbClr val="1313F9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800600"/>
            <a:ext cx="54076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In CTBNs, multiplicative forests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(Weiss et al, NIPS 2012)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Efficiently represent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complex dependencies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Empirically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require less data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Are learned by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maximizing change in log likelihood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Are learned neither in series or in parallel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49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F02F7-F42F-3D46-83BD-25681239474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Electronic Health Record (EHR)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82600" y="146050"/>
            <a:ext cx="8237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263" y="6629400"/>
            <a:ext cx="8237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54050" y="1989138"/>
          <a:ext cx="3284538" cy="101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25"/>
                <a:gridCol w="1494820"/>
                <a:gridCol w="1210093"/>
              </a:tblGrid>
              <a:tr h="6400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</a:t>
                      </a:r>
                      <a:r>
                        <a:rPr lang="en-US" sz="1800" baseline="0" dirty="0" smtClean="0"/>
                        <a:t> of Birth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Gender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</a:tr>
              <a:tr h="3743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3.10.1946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23863" y="3371850"/>
          <a:ext cx="5703887" cy="1279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272"/>
                <a:gridCol w="1259640"/>
                <a:gridCol w="1843680"/>
                <a:gridCol w="1901295"/>
              </a:tblGrid>
              <a:tr h="3738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Diagnosis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Sign/Symptom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</a:tr>
              <a:tr h="3738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6.2.2011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Atrial</a:t>
                      </a:r>
                      <a:r>
                        <a:rPr lang="en-US" sz="1800" baseline="0" dirty="0" smtClean="0"/>
                        <a:t> fibrillation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Discomfort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</a:tr>
            </a:tbl>
          </a:graphicData>
        </a:graphic>
      </p:graphicFrame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96900" y="1584325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Demographics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60363" y="296386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Diagnoses</a:t>
            </a:r>
          </a:p>
        </p:txBody>
      </p:sp>
    </p:spTree>
    <p:extLst>
      <p:ext uri="{BB962C8B-B14F-4D97-AF65-F5344CB8AC3E}">
        <p14:creationId xmlns:p14="http://schemas.microsoft.com/office/powerpoint/2010/main" val="11010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Example CTBN or PCIM Structure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81903" y="145401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8999" y="6629400"/>
            <a:ext cx="82378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2102465"/>
            <a:ext cx="9144000" cy="40011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1) Simulation</a:t>
            </a:r>
          </a:p>
          <a:p>
            <a:pPr algn="ctr"/>
            <a:r>
              <a:rPr lang="en-US" sz="2000" b="1" dirty="0" smtClean="0">
                <a:solidFill>
                  <a:prstClr val="white">
                    <a:lumMod val="75000"/>
                  </a:prstClr>
                </a:solidFill>
                <a:latin typeface="Calibri"/>
              </a:rPr>
              <a:t>2) Electronic Health Records </a:t>
            </a:r>
            <a:endParaRPr lang="en-US" sz="1400" b="1" dirty="0" smtClean="0">
              <a:solidFill>
                <a:prstClr val="white">
                  <a:lumMod val="75000"/>
                </a:prstClr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32856" y="2465928"/>
            <a:ext cx="1152140" cy="9966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39354" y="2968848"/>
            <a:ext cx="864105" cy="418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49257" y="2427521"/>
            <a:ext cx="806498" cy="768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56" y="1616720"/>
            <a:ext cx="8928125" cy="4326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7964" y="5943600"/>
            <a:ext cx="794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Goal: recover network-dependent event rates – measured by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test set log likelihood</a:t>
            </a:r>
            <a:endParaRPr lang="en-US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37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Lessons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62406"/>
            <a:ext cx="8226425" cy="438785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Timeline modeling appropriate but further advances needed for </a:t>
            </a:r>
            <a:r>
              <a:rPr lang="en-US" dirty="0" smtClean="0"/>
              <a:t>whole EHR, missing </a:t>
            </a:r>
            <a:r>
              <a:rPr lang="en-US" dirty="0"/>
              <a:t>data, computational </a:t>
            </a:r>
            <a:r>
              <a:rPr lang="en-US" dirty="0" smtClean="0"/>
              <a:t>efficiency</a:t>
            </a:r>
          </a:p>
          <a:p>
            <a:r>
              <a:rPr lang="en-US" dirty="0" smtClean="0"/>
              <a:t>Once we have detailed clinical history, genetics helps predictive accuracy only a little, often not at all</a:t>
            </a:r>
          </a:p>
          <a:p>
            <a:pPr lvl="1"/>
            <a:r>
              <a:rPr lang="en-US" dirty="0" smtClean="0"/>
              <a:t>Genotype d-separated from target phenotype given years of other clinical phenotypes?</a:t>
            </a:r>
            <a:endParaRPr lang="en-US" dirty="0"/>
          </a:p>
          <a:p>
            <a:pPr lvl="1"/>
            <a:r>
              <a:rPr lang="en-US" dirty="0" smtClean="0"/>
              <a:t>Or do we need whole sequences, epigenetics, etc.</a:t>
            </a:r>
          </a:p>
          <a:p>
            <a:pPr lvl="0"/>
            <a:r>
              <a:rPr lang="en-US" dirty="0" smtClean="0"/>
              <a:t>With a few carefully selected features, OLS or Logistic Regression often the best</a:t>
            </a:r>
          </a:p>
          <a:p>
            <a:pPr lvl="0"/>
            <a:r>
              <a:rPr lang="en-US" dirty="0" smtClean="0"/>
              <a:t>Can usually do better by throwing in entire EHR/data warehouse</a:t>
            </a:r>
          </a:p>
          <a:p>
            <a:pPr lvl="1"/>
            <a:r>
              <a:rPr lang="en-US" dirty="0" smtClean="0"/>
              <a:t>Statistical relational learning naturally suited, works well</a:t>
            </a:r>
          </a:p>
          <a:p>
            <a:pPr lvl="1"/>
            <a:r>
              <a:rPr lang="en-US" dirty="0" smtClean="0"/>
              <a:t>Random forests are fast and about as good surprisingly often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809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262406"/>
            <a:ext cx="8226425" cy="4387850"/>
          </a:xfrm>
        </p:spPr>
        <p:txBody>
          <a:bodyPr/>
          <a:lstStyle/>
          <a:p>
            <a:r>
              <a:rPr lang="en-US" dirty="0" smtClean="0"/>
              <a:t>Build predictive models for every ICD9 or 10 diagnosis, every CPT procedure, response to every drug, at press of a button.</a:t>
            </a:r>
          </a:p>
          <a:p>
            <a:pPr lvl="1"/>
            <a:r>
              <a:rPr lang="en-US" dirty="0" smtClean="0"/>
              <a:t>Not everything can be predicted accurately, but some can be</a:t>
            </a:r>
          </a:p>
          <a:p>
            <a:pPr lvl="1"/>
            <a:r>
              <a:rPr lang="en-US" dirty="0" smtClean="0"/>
              <a:t>Follow up on, and translate to the clinic, those that can be</a:t>
            </a:r>
          </a:p>
          <a:p>
            <a:pPr lvl="0"/>
            <a:r>
              <a:rPr lang="en-US" dirty="0" smtClean="0"/>
              <a:t>Translate the most accurate models into the clinic, whether as lessons or decision support algorithms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79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</a:t>
            </a:r>
            <a:r>
              <a:rPr lang="en-US" dirty="0" err="1" smtClean="0"/>
              <a:t>Phenotyping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Explanatory </a:t>
            </a:r>
            <a:r>
              <a:rPr lang="en-US" b="1" dirty="0" err="1" smtClean="0"/>
              <a:t>Phenotyping</a:t>
            </a:r>
            <a:r>
              <a:rPr lang="en-US" b="1" dirty="0" smtClean="0"/>
              <a:t> (</a:t>
            </a:r>
            <a:r>
              <a:rPr lang="en-US" b="1" dirty="0" err="1" smtClean="0"/>
              <a:t>Peissig</a:t>
            </a:r>
            <a:r>
              <a:rPr lang="en-US" b="1" dirty="0" smtClean="0"/>
              <a:t> thesis, JBI 2013)</a:t>
            </a:r>
          </a:p>
          <a:p>
            <a:pPr lvl="1"/>
            <a:r>
              <a:rPr lang="en-US" dirty="0" smtClean="0"/>
              <a:t>Who really had a myocardial infarction (MI) and when?</a:t>
            </a:r>
          </a:p>
          <a:p>
            <a:pPr lvl="1"/>
            <a:r>
              <a:rPr lang="en-US" dirty="0" smtClean="0"/>
              <a:t>Patient was on different doses of Warfarin – what was the stable dose?</a:t>
            </a:r>
          </a:p>
          <a:p>
            <a:pPr lvl="0"/>
            <a:r>
              <a:rPr lang="en-US" dirty="0" smtClean="0"/>
              <a:t>Predictive </a:t>
            </a:r>
            <a:r>
              <a:rPr lang="en-US" dirty="0" err="1" smtClean="0"/>
              <a:t>Phenotyping</a:t>
            </a:r>
            <a:endParaRPr lang="en-US" dirty="0" smtClean="0"/>
          </a:p>
          <a:p>
            <a:pPr lvl="1"/>
            <a:r>
              <a:rPr lang="en-US" dirty="0" smtClean="0"/>
              <a:t>Who will have an MI in the next year?</a:t>
            </a:r>
          </a:p>
          <a:p>
            <a:pPr lvl="1"/>
            <a:r>
              <a:rPr lang="en-US" dirty="0" smtClean="0"/>
              <a:t>Who will have an MI in the next year if they take this drug?</a:t>
            </a:r>
          </a:p>
          <a:p>
            <a:pPr lvl="1"/>
            <a:r>
              <a:rPr lang="en-US" dirty="0" smtClean="0"/>
              <a:t>What will be the stable dose of Warfarin for this patient?</a:t>
            </a:r>
          </a:p>
          <a:p>
            <a:pPr lvl="0"/>
            <a:r>
              <a:rPr lang="en-US" dirty="0" smtClean="0"/>
              <a:t>Causal Discovery</a:t>
            </a:r>
          </a:p>
          <a:p>
            <a:pPr lvl="1"/>
            <a:r>
              <a:rPr lang="en-US" dirty="0" smtClean="0"/>
              <a:t>How much will patient reduce risk of MI if he stops smoking?</a:t>
            </a:r>
          </a:p>
          <a:p>
            <a:pPr lvl="1"/>
            <a:r>
              <a:rPr lang="en-US" dirty="0" smtClean="0"/>
              <a:t>Was the MI caused by the drug?  (Would patient have had MI anyway?  As soon?)</a:t>
            </a:r>
          </a:p>
          <a:p>
            <a:pPr lvl="1"/>
            <a:r>
              <a:rPr lang="en-US" dirty="0" smtClean="0"/>
              <a:t>Is there some adverse drug event (ADE) being caused by this drug, and we don’t even know what it is?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46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2" name="Picture 4" descr="w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63" b="12424"/>
          <a:stretch>
            <a:fillRect/>
          </a:stretch>
        </p:blipFill>
        <p:spPr bwMode="auto">
          <a:xfrm>
            <a:off x="228600" y="1555750"/>
            <a:ext cx="83820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3" name="Oval 5"/>
          <p:cNvSpPr>
            <a:spLocks noChangeArrowheads="1"/>
          </p:cNvSpPr>
          <p:nvPr/>
        </p:nvSpPr>
        <p:spPr bwMode="auto">
          <a:xfrm>
            <a:off x="1295400" y="3200400"/>
            <a:ext cx="838200" cy="2286000"/>
          </a:xfrm>
          <a:prstGeom prst="ellips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1371600" y="2413000"/>
            <a:ext cx="1216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en-US" sz="2000" b="1">
                <a:solidFill>
                  <a:srgbClr val="008000"/>
                </a:solidFill>
                <a:latin typeface="Arial" pitchFamily="34" charset="0"/>
              </a:rPr>
              <a:t>Pancake</a:t>
            </a:r>
            <a:br>
              <a:rPr lang="en-US" altLang="en-US" sz="2000" b="1">
                <a:solidFill>
                  <a:srgbClr val="008000"/>
                </a:solidFill>
                <a:latin typeface="Arial" pitchFamily="34" charset="0"/>
              </a:rPr>
            </a:br>
            <a:r>
              <a:rPr lang="en-US" altLang="en-US" sz="2000" b="1">
                <a:solidFill>
                  <a:srgbClr val="008000"/>
                </a:solidFill>
                <a:latin typeface="Arial" pitchFamily="34" charset="0"/>
              </a:rPr>
              <a:t>People</a:t>
            </a:r>
          </a:p>
        </p:txBody>
      </p:sp>
      <p:sp>
        <p:nvSpPr>
          <p:cNvPr id="242695" name="Oval 7"/>
          <p:cNvSpPr>
            <a:spLocks noChangeArrowheads="1"/>
          </p:cNvSpPr>
          <p:nvPr/>
        </p:nvSpPr>
        <p:spPr bwMode="auto">
          <a:xfrm>
            <a:off x="7467600" y="4038600"/>
            <a:ext cx="1219200" cy="1295400"/>
          </a:xfrm>
          <a:prstGeom prst="ellipse">
            <a:avLst/>
          </a:prstGeom>
          <a:noFill/>
          <a:ln w="762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696" name="Text Box 8"/>
          <p:cNvSpPr txBox="1">
            <a:spLocks noChangeArrowheads="1"/>
          </p:cNvSpPr>
          <p:nvPr/>
        </p:nvSpPr>
        <p:spPr bwMode="auto">
          <a:xfrm>
            <a:off x="7620000" y="3505200"/>
            <a:ext cx="973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en-US" sz="2000" b="1">
                <a:solidFill>
                  <a:srgbClr val="008000"/>
                </a:solidFill>
                <a:latin typeface="Arial" pitchFamily="34" charset="0"/>
              </a:rPr>
              <a:t>Giants</a:t>
            </a:r>
          </a:p>
        </p:txBody>
      </p:sp>
      <p:sp>
        <p:nvSpPr>
          <p:cNvPr id="242697" name="Oval 9"/>
          <p:cNvSpPr>
            <a:spLocks noChangeArrowheads="1"/>
          </p:cNvSpPr>
          <p:nvPr/>
        </p:nvSpPr>
        <p:spPr bwMode="auto">
          <a:xfrm>
            <a:off x="4267200" y="5410200"/>
            <a:ext cx="990600" cy="381000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698" name="Text Box 10"/>
          <p:cNvSpPr txBox="1">
            <a:spLocks noChangeArrowheads="1"/>
          </p:cNvSpPr>
          <p:nvPr/>
        </p:nvSpPr>
        <p:spPr bwMode="auto">
          <a:xfrm>
            <a:off x="5334000" y="5410200"/>
            <a:ext cx="1722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57200"/>
            <a:r>
              <a:rPr lang="en-US" altLang="en-US" sz="2000" b="1">
                <a:solidFill>
                  <a:srgbClr val="008000"/>
                </a:solidFill>
                <a:latin typeface="Arial" pitchFamily="34" charset="0"/>
              </a:rPr>
              <a:t>String beans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610600" y="457200"/>
            <a:ext cx="533400" cy="5867400"/>
          </a:xfrm>
          <a:prstGeom prst="rect">
            <a:avLst/>
          </a:prstGeom>
        </p:spPr>
        <p:txBody>
          <a:bodyPr vert="vert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457200"/>
            <a:r>
              <a:rPr lang="en-US" sz="3200" b="1" kern="0" dirty="0" smtClean="0">
                <a:solidFill>
                  <a:prstClr val="white"/>
                </a:solidFill>
                <a:latin typeface="Calibri"/>
              </a:rPr>
              <a:t>Introduction</a:t>
            </a:r>
            <a:endParaRPr lang="en-US" sz="3200" b="1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76200"/>
            <a:ext cx="8077200" cy="838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 defTabSz="457200"/>
            <a:r>
              <a:rPr lang="en-US" sz="3200" b="1" kern="0" dirty="0" smtClean="0">
                <a:solidFill>
                  <a:prstClr val="black"/>
                </a:solidFill>
                <a:latin typeface="Calibri"/>
              </a:rPr>
              <a:t>An example of “pristine” data: </a:t>
            </a:r>
          </a:p>
          <a:p>
            <a:pPr algn="ctr" defTabSz="457200"/>
            <a:r>
              <a:rPr lang="en-US" sz="3200" b="1" kern="0" dirty="0" smtClean="0">
                <a:solidFill>
                  <a:prstClr val="black"/>
                </a:solidFill>
                <a:latin typeface="Calibri"/>
              </a:rPr>
              <a:t>Unfiltered EHR Adult Height/Weight</a:t>
            </a:r>
            <a:endParaRPr lang="en-US" sz="3200" b="1" kern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8194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42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242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2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242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426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 animBg="1"/>
      <p:bldP spid="242694" grpId="0"/>
      <p:bldP spid="242695" grpId="0" animBg="1"/>
      <p:bldP spid="242696" grpId="0"/>
      <p:bldP spid="242697" grpId="0" animBg="1"/>
      <p:bldP spid="24269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/>
          </p:cNvSpPr>
          <p:nvPr>
            <p:ph type="body" idx="4294967295"/>
          </p:nvPr>
        </p:nvSpPr>
        <p:spPr bwMode="auto">
          <a:xfrm>
            <a:off x="228600" y="1676400"/>
            <a:ext cx="8534400" cy="1608138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defRPr/>
            </a:pPr>
            <a:r>
              <a:rPr lang="en-US" sz="1800" b="1" dirty="0">
                <a:solidFill>
                  <a:schemeClr val="accent4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ICD 9 codes (any of the below)</a:t>
            </a:r>
            <a:r>
              <a:rPr lang="en-US" sz="1800" dirty="0">
                <a:solidFill>
                  <a:srgbClr val="CC3300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</a:t>
            </a:r>
            <a:r>
              <a:rPr lang="en-US" sz="1800" dirty="0">
                <a:latin typeface="Arial Narrow" charset="0"/>
                <a:ea typeface="ＭＳ Ｐゴシック" charset="0"/>
                <a:cs typeface="ＭＳ Ｐゴシック" charset="0"/>
              </a:rPr>
              <a:t>				</a:t>
            </a:r>
          </a:p>
          <a:p>
            <a:pPr marL="285750" indent="-285750" eaLnBrk="1" hangingPunct="1">
              <a:lnSpc>
                <a:spcPct val="70000"/>
              </a:lnSpc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714     Rheumatoid arthritis and other inflammatory </a:t>
            </a:r>
            <a:r>
              <a:rPr lang="en-US" sz="1800" dirty="0" err="1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polyarthropathies</a:t>
            </a:r>
            <a:r>
              <a:rPr lang="en-US" sz="18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	 </a:t>
            </a:r>
          </a:p>
          <a:p>
            <a:pPr marL="285750" indent="-285750" eaLnBrk="1" hangingPunct="1">
              <a:lnSpc>
                <a:spcPct val="70000"/>
              </a:lnSpc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714.0  Rheumatoid arthritis				 </a:t>
            </a:r>
          </a:p>
          <a:p>
            <a:pPr marL="285750" indent="-285750" eaLnBrk="1" hangingPunct="1">
              <a:lnSpc>
                <a:spcPct val="70000"/>
              </a:lnSpc>
              <a:buFont typeface="Arial"/>
              <a:buChar char="•"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714.1  </a:t>
            </a:r>
            <a:r>
              <a:rPr lang="en-US" sz="1800" dirty="0" err="1" smtClean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Felty</a:t>
            </a:r>
            <a:r>
              <a:rPr lang="ja-JP" altLang="en-US" sz="1800" dirty="0" smtClean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’</a:t>
            </a:r>
            <a:r>
              <a:rPr lang="en-US" sz="1800" dirty="0" smtClean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 </a:t>
            </a:r>
            <a:r>
              <a:rPr lang="en-US" sz="18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syndrome				</a:t>
            </a:r>
          </a:p>
          <a:p>
            <a:pPr marL="285750" indent="-285750" eaLnBrk="1" hangingPunct="1">
              <a:lnSpc>
                <a:spcPct val="70000"/>
              </a:lnSpc>
              <a:buFont typeface="Arial"/>
              <a:buChar char="•"/>
              <a:defRPr/>
            </a:pPr>
            <a:r>
              <a:rPr lang="en-US" sz="1800" dirty="0">
                <a:solidFill>
                  <a:schemeClr val="tx1"/>
                </a:solidFill>
                <a:latin typeface="Arial Narrow" charset="0"/>
                <a:ea typeface="ＭＳ Ｐゴシック" charset="0"/>
                <a:cs typeface="ＭＳ Ｐゴシック" charset="0"/>
              </a:rPr>
              <a:t>714.2 Other rheumatoid arthritis with visceral or systemic involvement	</a:t>
            </a:r>
          </a:p>
          <a:p>
            <a:pPr eaLnBrk="1" hangingPunct="1">
              <a:lnSpc>
                <a:spcPct val="70000"/>
              </a:lnSpc>
              <a:defRPr/>
            </a:pPr>
            <a:endParaRPr lang="en-US" sz="1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1732" name="Text Box 4"/>
          <p:cNvSpPr txBox="1">
            <a:spLocks noChangeArrowheads="1"/>
          </p:cNvSpPr>
          <p:nvPr/>
        </p:nvSpPr>
        <p:spPr bwMode="auto">
          <a:xfrm>
            <a:off x="76200" y="2981641"/>
            <a:ext cx="8767762" cy="18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defTabSz="4572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dirty="0" smtClean="0">
                <a:solidFill>
                  <a:srgbClr val="800000"/>
                </a:solidFill>
                <a:latin typeface="Comic Sans MS" charset="0"/>
              </a:rPr>
              <a:t>AND</a:t>
            </a: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dirty="0" smtClean="0">
                <a:solidFill>
                  <a:srgbClr val="8064A2"/>
                </a:solidFill>
                <a:latin typeface="Comic Sans MS" charset="0"/>
              </a:rPr>
              <a:t>Medications (any of the below)</a:t>
            </a:r>
          </a:p>
          <a:p>
            <a:pPr lvl="1" defTabSz="45720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methotrexate [MTX][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amethopterin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 sulfasalazine</a:t>
            </a:r>
            <a:r>
              <a:rPr lang="en-US" sz="1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ea typeface="ＭＳ Ｐゴシック" charset="0"/>
              </a:rPr>
              <a:t> 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azulfidine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]; Minocycline 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minocin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solodyn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]; 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hydroxychloroquine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Plaquenil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]; 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adalimumab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Humira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]; 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etanercept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[Enbrel] infliximab 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Remicade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]; Gold 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myochrysine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]; azathioprine [Imuran]; rituximab 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Rituxan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 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MabThera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]; 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anakinra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Kineret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]; 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abatacept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Orencia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]; 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leflunomide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  [</a:t>
            </a:r>
            <a:r>
              <a:rPr lang="en-US" sz="1800" dirty="0" err="1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Arava</a:t>
            </a:r>
            <a:r>
              <a:rPr lang="en-US" sz="1800" dirty="0" smtClean="0">
                <a:solidFill>
                  <a:prstClr val="black"/>
                </a:solidFill>
                <a:latin typeface="Calibri" charset="0"/>
                <a:ea typeface="ＭＳ Ｐゴシック" charset="0"/>
              </a:rPr>
              <a:t>]</a:t>
            </a: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  <a:defRPr/>
            </a:pPr>
            <a:endParaRPr lang="en-US" sz="1800" dirty="0" smtClean="0">
              <a:solidFill>
                <a:prstClr val="black"/>
              </a:solidFill>
              <a:latin typeface="Calibri" charset="0"/>
            </a:endParaRP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152400" y="4616238"/>
            <a:ext cx="8305800" cy="109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4572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800" b="0" dirty="0">
                <a:solidFill>
                  <a:srgbClr val="800000"/>
                </a:solidFill>
                <a:latin typeface="Comic Sans MS" charset="0"/>
              </a:rPr>
              <a:t>AND</a:t>
            </a:r>
          </a:p>
          <a:p>
            <a:pPr defTabSz="4572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800" b="0" dirty="0">
                <a:solidFill>
                  <a:srgbClr val="8064A2"/>
                </a:solidFill>
                <a:latin typeface="Comic Sans MS" charset="0"/>
              </a:rPr>
              <a:t>Keywords (any of the below)</a:t>
            </a:r>
          </a:p>
          <a:p>
            <a:pPr lvl="1" defTabSz="4572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800" b="0" dirty="0">
                <a:solidFill>
                  <a:prstClr val="black"/>
                </a:solidFill>
                <a:latin typeface="Calibri" charset="0"/>
              </a:rPr>
              <a:t>rheumatoid [rheum] [</a:t>
            </a:r>
            <a:r>
              <a:rPr lang="en-US" sz="1800" b="0" dirty="0" err="1">
                <a:solidFill>
                  <a:prstClr val="black"/>
                </a:solidFill>
                <a:latin typeface="Calibri" charset="0"/>
              </a:rPr>
              <a:t>reumatoid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</a:rPr>
              <a:t>] arthritis [</a:t>
            </a:r>
            <a:r>
              <a:rPr lang="en-US" sz="1800" b="0" dirty="0" err="1">
                <a:solidFill>
                  <a:prstClr val="black"/>
                </a:solidFill>
                <a:latin typeface="Calibri" charset="0"/>
              </a:rPr>
              <a:t>arthritides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</a:rPr>
              <a:t>] [</a:t>
            </a:r>
            <a:r>
              <a:rPr lang="en-US" sz="1800" b="0" dirty="0" err="1">
                <a:solidFill>
                  <a:prstClr val="black"/>
                </a:solidFill>
                <a:latin typeface="Calibri" charset="0"/>
              </a:rPr>
              <a:t>arthriris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</a:rPr>
              <a:t>] [</a:t>
            </a:r>
            <a:r>
              <a:rPr lang="en-US" sz="1800" b="0" dirty="0" err="1">
                <a:solidFill>
                  <a:prstClr val="black"/>
                </a:solidFill>
                <a:latin typeface="Calibri" charset="0"/>
              </a:rPr>
              <a:t>arthristis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</a:rPr>
              <a:t>] [</a:t>
            </a:r>
            <a:r>
              <a:rPr lang="en-US" sz="1800" b="0" dirty="0" err="1">
                <a:solidFill>
                  <a:prstClr val="black"/>
                </a:solidFill>
                <a:latin typeface="Calibri" charset="0"/>
              </a:rPr>
              <a:t>arthritus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</a:rPr>
              <a:t>] [</a:t>
            </a:r>
            <a:r>
              <a:rPr lang="en-US" sz="1800" b="0" dirty="0" err="1">
                <a:solidFill>
                  <a:prstClr val="black"/>
                </a:solidFill>
                <a:latin typeface="Calibri" charset="0"/>
              </a:rPr>
              <a:t>arthrtis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</a:rPr>
              <a:t>] [</a:t>
            </a:r>
            <a:r>
              <a:rPr lang="en-US" sz="1800" b="0" dirty="0" err="1">
                <a:solidFill>
                  <a:prstClr val="black"/>
                </a:solidFill>
                <a:latin typeface="Calibri" charset="0"/>
              </a:rPr>
              <a:t>artritis</a:t>
            </a:r>
            <a:r>
              <a:rPr lang="en-US" sz="1800" b="0" dirty="0">
                <a:solidFill>
                  <a:prstClr val="black"/>
                </a:solidFill>
                <a:latin typeface="Calibri" charset="0"/>
              </a:rPr>
              <a:t>]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4003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457200" eaLnBrk="1" hangingPunct="1"/>
            <a:r>
              <a:rPr lang="en-US" sz="1800" dirty="0" err="1">
                <a:solidFill>
                  <a:prstClr val="black"/>
                </a:solidFill>
                <a:latin typeface="Century Gothic" charset="0"/>
              </a:rPr>
              <a:t>eMERGE</a:t>
            </a:r>
            <a:r>
              <a:rPr lang="en-US" sz="1800" dirty="0">
                <a:solidFill>
                  <a:prstClr val="black"/>
                </a:solidFill>
                <a:latin typeface="Century Gothic" charset="0"/>
              </a:rPr>
              <a:t> Network, </a:t>
            </a:r>
            <a:r>
              <a:rPr lang="en-US" sz="1800" dirty="0">
                <a:solidFill>
                  <a:prstClr val="black"/>
                </a:solidFill>
                <a:latin typeface="Century Gothic" charset="0"/>
                <a:hlinkClick r:id="rId3"/>
              </a:rPr>
              <a:t>www.gwas.org</a:t>
            </a:r>
            <a:r>
              <a:rPr lang="en-US" sz="1800" dirty="0">
                <a:solidFill>
                  <a:prstClr val="black"/>
                </a:solidFill>
                <a:latin typeface="Century Gothic" charset="0"/>
              </a:rPr>
              <a:t>  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 rot="16200000">
            <a:off x="3886204" y="-3505202"/>
            <a:ext cx="990600" cy="8458203"/>
          </a:xfrm>
          <a:prstGeom prst="rect">
            <a:avLst/>
          </a:prstGeom>
        </p:spPr>
        <p:txBody>
          <a:bodyPr vert="vert" anchor="ctr">
            <a:normAutofit fontScale="8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algn="ctr" defTabSz="457200">
              <a:defRPr/>
            </a:pPr>
            <a:r>
              <a:rPr lang="en-US" sz="3600" b="1" cap="none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Example Rheumatoid Arthritis </a:t>
            </a:r>
          </a:p>
          <a:p>
            <a:pPr algn="ctr" defTabSz="457200">
              <a:defRPr/>
            </a:pPr>
            <a:r>
              <a:rPr lang="en-US" sz="3600" b="1" cap="none" dirty="0" smtClean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Phenotyping Algorithm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 rot="5400000">
            <a:off x="5810252" y="3181354"/>
            <a:ext cx="6134102" cy="53339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457200"/>
            <a:r>
              <a:rPr lang="en-US" sz="3200" b="1" kern="0" dirty="0" smtClean="0">
                <a:solidFill>
                  <a:prstClr val="white"/>
                </a:solidFill>
                <a:latin typeface="Calibri"/>
              </a:rPr>
              <a:t>Introduction</a:t>
            </a:r>
            <a:endParaRPr lang="en-US" sz="32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57820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2" grpId="0"/>
      <p:bldP spid="3174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/>
          </p:cNvSpPr>
          <p:nvPr>
            <p:ph type="body" sz="half" idx="4294967295"/>
          </p:nvPr>
        </p:nvSpPr>
        <p:spPr bwMode="auto">
          <a:xfrm>
            <a:off x="609600" y="1676399"/>
            <a:ext cx="3676650" cy="423703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714.30 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Polyarticular</a:t>
            </a: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 juvenile rheumatoid arthritis, chronic or unspecified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714.31 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Polyarticular</a:t>
            </a: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 juvenile rheumatoid arthritis, acute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714.32 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Pauciarticular</a:t>
            </a: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 juvenile rheumatoid arthritis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714.33 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Monoarticular</a:t>
            </a: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 juvenile rheumatoid arthritis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695.4   Lupus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erythematosus</a:t>
            </a:r>
            <a:endParaRPr lang="en-US" sz="1200" dirty="0" smtClean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710.0 Systemic lupus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erythematosus</a:t>
            </a:r>
            <a:endParaRPr lang="en-US" sz="1200" dirty="0" smtClean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373.34  Discoid lupus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erythematosus</a:t>
            </a: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 of eyelid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710.2 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Sjogren's</a:t>
            </a: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 disease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710.3 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Dermatomyositis</a:t>
            </a:r>
            <a:endParaRPr lang="en-US" sz="1200" dirty="0" smtClean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710.4 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Polymyositis</a:t>
            </a:r>
            <a:endParaRPr lang="en-US" sz="1200" dirty="0" smtClean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555    Regional enteritis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555.0  Regional enteritis of small intestine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555.1  Regional enteritis of large intestine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555.2  Regional enteritis of small/large intestine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555.9  Regional enteritis of unspecified site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564.1  Irritable Bowel Syndrome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135  </a:t>
            </a:r>
            <a:r>
              <a:rPr lang="en-US" sz="1200" dirty="0" err="1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Sarcoidosis</a:t>
            </a:r>
            <a:endParaRPr lang="en-US" sz="1200" dirty="0" smtClean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203779" name="Rectangle 3"/>
          <p:cNvSpPr>
            <a:spLocks noGrp="1"/>
          </p:cNvSpPr>
          <p:nvPr>
            <p:ph type="body" sz="half" idx="4294967295"/>
          </p:nvPr>
        </p:nvSpPr>
        <p:spPr bwMode="auto">
          <a:xfrm>
            <a:off x="4624388" y="1657350"/>
            <a:ext cx="3514725" cy="344805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719.3  Palindromic rheumatism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719.30  Palindromic rheumatism, site unspecified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719.31  Palindromic rheumatism involving shoulder region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719.32  Palindromic rheumatism involving upper arm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719.33  Palindromic rheumatism involving forearm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719.34  Palindromic rheumatism involving hand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719.35  Palindromic rheumatism involving pelvic region and thigh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719.36  Palindromic rheumatism involving lower leg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719.37  Palindromic rheumatism involving ankle and foot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719.38  Palindromic rheumatism involving other specified sites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719.39  Palindromic rheumatism involving multiple sites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200" dirty="0" smtClean="0">
                <a:ea typeface="ＭＳ Ｐゴシック" pitchFamily="34" charset="-128"/>
              </a:rPr>
              <a:t>etc…</a:t>
            </a:r>
            <a:endParaRPr lang="en-US" sz="1200" dirty="0" smtClean="0">
              <a:solidFill>
                <a:schemeClr val="tx1"/>
              </a:solidFill>
              <a:ea typeface="ＭＳ Ｐゴシック" pitchFamily="34" charset="-128"/>
              <a:cs typeface="+mn-cs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1928884" y="916675"/>
            <a:ext cx="4419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457200" eaLnBrk="1" hangingPunct="1"/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AND NOT</a:t>
            </a:r>
          </a:p>
          <a:p>
            <a:pPr algn="ctr" defTabSz="457200" eaLnBrk="1" hangingPunct="1"/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ICD 9 codes (any of the below)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133600" y="47244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457200" eaLnBrk="1" hangingPunct="1"/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OR</a:t>
            </a:r>
          </a:p>
          <a:p>
            <a:pPr algn="ctr" defTabSz="457200" eaLnBrk="1" hangingPunct="1"/>
            <a:r>
              <a:rPr lang="en-US" sz="1800" dirty="0">
                <a:solidFill>
                  <a:srgbClr val="800000"/>
                </a:solidFill>
                <a:latin typeface="Comic Sans MS" charset="0"/>
              </a:rPr>
              <a:t>Keywords (any of the below)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990600" y="5410200"/>
            <a:ext cx="7315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457200" eaLnBrk="1" hangingPunct="1"/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juvenile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juv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rheumatoid [rheum]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reumatoid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rhumatoid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arthritis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arthritides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arthriris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arthristis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arthritus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artritis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</a:t>
            </a:r>
          </a:p>
          <a:p>
            <a:pPr defTabSz="457200" eaLnBrk="1" hangingPunct="1"/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juvenile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juv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arthritis arthritis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arthritides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arthriris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arthristis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arthritus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artritis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</a:t>
            </a:r>
          </a:p>
          <a:p>
            <a:pPr defTabSz="457200" eaLnBrk="1" hangingPunct="1"/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juvenile chronic arthritis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arthritides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arthriris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arthristis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arthritus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artritis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</a:t>
            </a:r>
          </a:p>
          <a:p>
            <a:pPr defTabSz="457200" eaLnBrk="1" hangingPunct="1"/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juvenile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juv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RA; JRA</a:t>
            </a:r>
          </a:p>
          <a:p>
            <a:pPr defTabSz="457200" eaLnBrk="1" hangingPunct="1"/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Inflammatory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inflamatory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inflam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osteoarthritis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osteoarthrosis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[OA]</a:t>
            </a:r>
          </a:p>
          <a:p>
            <a:pPr defTabSz="457200" eaLnBrk="1" hangingPunct="1"/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Reactive [psoriatic] arthritis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arthropathy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arthritides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arthriris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arthristis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arthritus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arthrtis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 [</a:t>
            </a:r>
            <a:r>
              <a:rPr lang="en-US" sz="1000" b="0" dirty="0" err="1">
                <a:solidFill>
                  <a:prstClr val="black"/>
                </a:solidFill>
                <a:latin typeface="Arial" charset="0"/>
              </a:rPr>
              <a:t>artritis</a:t>
            </a:r>
            <a:r>
              <a:rPr lang="en-US" sz="1000" b="0" dirty="0">
                <a:solidFill>
                  <a:prstClr val="black"/>
                </a:solidFill>
                <a:latin typeface="Arial" charset="0"/>
              </a:rPr>
              <a:t>]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1000" y="304800"/>
            <a:ext cx="80772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defTabSz="457200"/>
            <a:r>
              <a:rPr lang="en-US" sz="3200" b="1" dirty="0">
                <a:solidFill>
                  <a:prstClr val="black"/>
                </a:solidFill>
                <a:latin typeface="Calibri"/>
                <a:ea typeface="ＭＳ Ｐゴシック" pitchFamily="34" charset="-128"/>
              </a:rPr>
              <a:t>Rheumatoid Arthritis</a:t>
            </a:r>
            <a:r>
              <a:rPr lang="en-US" sz="3200" b="1" kern="0" dirty="0" smtClean="0">
                <a:solidFill>
                  <a:prstClr val="black"/>
                </a:solidFill>
                <a:latin typeface="Calibri"/>
              </a:rPr>
              <a:t> Case : Exclusions</a:t>
            </a:r>
            <a:endParaRPr lang="en-US" sz="32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5400000">
            <a:off x="5810252" y="3181354"/>
            <a:ext cx="6134102" cy="533394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pPr defTabSz="457200"/>
            <a:r>
              <a:rPr lang="en-US" sz="3200" b="1" kern="0" dirty="0" smtClean="0">
                <a:solidFill>
                  <a:prstClr val="white"/>
                </a:solidFill>
                <a:latin typeface="Calibri"/>
              </a:rPr>
              <a:t>Introduction</a:t>
            </a:r>
            <a:endParaRPr lang="en-US" sz="3200" b="1" kern="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0777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12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Manual EHR-Phenotyping Process</a:t>
            </a:r>
            <a:endParaRPr lang="en-US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201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5486400" cy="427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81800" y="4419600"/>
            <a:ext cx="12537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600" b="1" dirty="0" smtClean="0">
                <a:solidFill>
                  <a:prstClr val="black"/>
                </a:solidFill>
                <a:latin typeface="Calibri"/>
              </a:rPr>
              <a:t>Effort</a:t>
            </a:r>
            <a:endParaRPr lang="en-US" sz="3600" b="1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H="1" flipV="1">
            <a:off x="6019800" y="4742765"/>
            <a:ext cx="7620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876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j01549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2943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3962400" y="2514600"/>
            <a:ext cx="3657600" cy="1143000"/>
          </a:xfrm>
          <a:prstGeom prst="cloudCallout">
            <a:avLst>
              <a:gd name="adj1" fmla="val -60458"/>
              <a:gd name="adj2" fmla="val 20278"/>
            </a:avLst>
          </a:prstGeom>
          <a:solidFill>
            <a:schemeClr val="tx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white"/>
              </a:solidFill>
              <a:latin typeface="Comic Sans MS" charset="0"/>
            </a:endParaRPr>
          </a:p>
          <a:p>
            <a:pPr defTabSz="457200"/>
            <a:endParaRPr lang="en-US">
              <a:solidFill>
                <a:prstClr val="white"/>
              </a:solidFill>
              <a:latin typeface="Comic Sans MS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67200" y="2819400"/>
            <a:ext cx="2901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457200" eaLnBrk="1" hangingPunct="1"/>
            <a:r>
              <a:rPr lang="en-US" sz="2000" b="0">
                <a:solidFill>
                  <a:prstClr val="white"/>
                </a:solidFill>
                <a:latin typeface="Comic Sans MS" charset="0"/>
              </a:rPr>
              <a:t>Diagnosis </a:t>
            </a:r>
            <a:r>
              <a:rPr lang="en-US" sz="2000" b="0">
                <a:solidFill>
                  <a:prstClr val="white"/>
                </a:solidFill>
                <a:latin typeface="Comic Sans MS" charset="0"/>
                <a:sym typeface="Wingdings" charset="0"/>
              </a:rPr>
              <a:t></a:t>
            </a:r>
            <a:r>
              <a:rPr lang="en-US" sz="2000" b="0">
                <a:solidFill>
                  <a:prstClr val="white"/>
                </a:solidFill>
                <a:latin typeface="Comic Sans MS" charset="0"/>
              </a:rPr>
              <a:t> Phenotype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4285397" y="4038600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457200" eaLnBrk="1" hangingPunct="1"/>
            <a:r>
              <a:rPr lang="en-US" dirty="0">
                <a:solidFill>
                  <a:srgbClr val="8064A2"/>
                </a:solidFill>
                <a:latin typeface="Arial" charset="0"/>
              </a:rPr>
              <a:t>Usually define attributes that are easy to see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Challenges with Manual Process</a:t>
            </a:r>
            <a:br>
              <a:rPr lang="en-US" sz="4000" b="1" dirty="0" smtClean="0"/>
            </a:br>
            <a:r>
              <a:rPr lang="en-US" sz="3600" dirty="0" smtClean="0"/>
              <a:t>Attributes </a:t>
            </a:r>
            <a:r>
              <a:rPr lang="en-US" sz="3600" dirty="0"/>
              <a:t>are identified by domain experts </a:t>
            </a:r>
          </a:p>
        </p:txBody>
      </p:sp>
    </p:spTree>
    <p:extLst>
      <p:ext uri="{BB962C8B-B14F-4D97-AF65-F5344CB8AC3E}">
        <p14:creationId xmlns:p14="http://schemas.microsoft.com/office/powerpoint/2010/main" val="252242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j015491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045" y="3249673"/>
            <a:ext cx="2789174" cy="341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880644" y="2463277"/>
            <a:ext cx="4425156" cy="3974306"/>
          </a:xfrm>
          <a:prstGeom prst="cloudCallout">
            <a:avLst>
              <a:gd name="adj1" fmla="val -58097"/>
              <a:gd name="adj2" fmla="val -22736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en-US">
              <a:solidFill>
                <a:prstClr val="white"/>
              </a:solidFill>
              <a:latin typeface="Comic Sans MS" charset="0"/>
            </a:endParaRPr>
          </a:p>
          <a:p>
            <a:pPr defTabSz="457200"/>
            <a:endParaRPr lang="en-US">
              <a:solidFill>
                <a:prstClr val="white"/>
              </a:solidFill>
              <a:latin typeface="Comic Sans MS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465193" y="4085297"/>
            <a:ext cx="154520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457200" eaLnBrk="1" hangingPunct="1"/>
            <a:r>
              <a:rPr lang="en-US" sz="2000" dirty="0">
                <a:solidFill>
                  <a:prstClr val="white"/>
                </a:solidFill>
                <a:latin typeface="Comic Sans MS" charset="0"/>
              </a:rPr>
              <a:t>Phenotype</a:t>
            </a:r>
          </a:p>
        </p:txBody>
      </p:sp>
      <p:grpSp>
        <p:nvGrpSpPr>
          <p:cNvPr id="12" name="Group 6"/>
          <p:cNvGrpSpPr>
            <a:grpSpLocks/>
          </p:cNvGrpSpPr>
          <p:nvPr/>
        </p:nvGrpSpPr>
        <p:grpSpPr bwMode="auto">
          <a:xfrm>
            <a:off x="4495800" y="3149077"/>
            <a:ext cx="1376913" cy="906421"/>
            <a:chOff x="3072" y="1632"/>
            <a:chExt cx="926" cy="624"/>
          </a:xfrm>
        </p:grpSpPr>
        <p:sp>
          <p:nvSpPr>
            <p:cNvPr id="17" name="Line 7"/>
            <p:cNvSpPr>
              <a:spLocks noChangeShapeType="1"/>
            </p:cNvSpPr>
            <p:nvPr/>
          </p:nvSpPr>
          <p:spPr bwMode="auto">
            <a:xfrm>
              <a:off x="3734" y="1948"/>
              <a:ext cx="264" cy="3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3072" y="1632"/>
              <a:ext cx="92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defTabSz="457200" eaLnBrk="1" hangingPunct="1"/>
              <a:r>
                <a:rPr lang="en-US" sz="2000" b="0" dirty="0" smtClean="0">
                  <a:solidFill>
                    <a:prstClr val="white"/>
                  </a:solidFill>
                  <a:latin typeface="Comic Sans MS" charset="0"/>
                </a:rPr>
                <a:t>Diagnosis </a:t>
              </a:r>
            </a:p>
          </p:txBody>
        </p:sp>
      </p:grpSp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3042444" y="3561409"/>
            <a:ext cx="142747" cy="209174"/>
          </a:xfrm>
          <a:prstGeom prst="rect">
            <a:avLst/>
          </a:prstGeom>
          <a:solidFill>
            <a:srgbClr val="984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Arc 10"/>
          <p:cNvSpPr>
            <a:spLocks/>
          </p:cNvSpPr>
          <p:nvPr/>
        </p:nvSpPr>
        <p:spPr bwMode="auto">
          <a:xfrm>
            <a:off x="3042444" y="3628705"/>
            <a:ext cx="141261" cy="113303"/>
          </a:xfrm>
          <a:custGeom>
            <a:avLst/>
            <a:gdLst>
              <a:gd name="T0" fmla="*/ 41039 w 43191"/>
              <a:gd name="T1" fmla="*/ 96281777 h 23449"/>
              <a:gd name="T2" fmla="*/ 22419235 w 43191"/>
              <a:gd name="T3" fmla="*/ 86172690 h 23449"/>
              <a:gd name="T4" fmla="*/ 11211910 w 43191"/>
              <a:gd name="T5" fmla="*/ 88689771 h 23449"/>
              <a:gd name="T6" fmla="*/ 0 60000 65536"/>
              <a:gd name="T7" fmla="*/ 0 60000 65536"/>
              <a:gd name="T8" fmla="*/ 0 60000 65536"/>
              <a:gd name="T9" fmla="*/ 0 w 43191"/>
              <a:gd name="T10" fmla="*/ 0 h 23449"/>
              <a:gd name="T11" fmla="*/ 43191 w 43191"/>
              <a:gd name="T12" fmla="*/ 23449 h 2344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91" h="23449" fill="none" extrusionOk="0">
                <a:moveTo>
                  <a:pt x="79" y="23448"/>
                </a:moveTo>
                <a:cubicBezTo>
                  <a:pt x="26" y="22834"/>
                  <a:pt x="0" y="222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290" y="0"/>
                  <a:pt x="42859" y="9301"/>
                  <a:pt x="43191" y="20986"/>
                </a:cubicBezTo>
              </a:path>
              <a:path w="43191" h="23449" stroke="0" extrusionOk="0">
                <a:moveTo>
                  <a:pt x="79" y="23448"/>
                </a:moveTo>
                <a:cubicBezTo>
                  <a:pt x="26" y="22834"/>
                  <a:pt x="0" y="2221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290" y="0"/>
                  <a:pt x="42859" y="9301"/>
                  <a:pt x="43191" y="20986"/>
                </a:cubicBezTo>
                <a:lnTo>
                  <a:pt x="21600" y="21600"/>
                </a:lnTo>
                <a:lnTo>
                  <a:pt x="79" y="23448"/>
                </a:lnTo>
                <a:close/>
              </a:path>
            </a:pathLst>
          </a:cu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1" name="Group 11"/>
          <p:cNvGrpSpPr>
            <a:grpSpLocks/>
          </p:cNvGrpSpPr>
          <p:nvPr/>
        </p:nvGrpSpPr>
        <p:grpSpPr bwMode="auto">
          <a:xfrm>
            <a:off x="3880644" y="4032910"/>
            <a:ext cx="1570216" cy="399464"/>
            <a:chOff x="2736" y="2208"/>
            <a:chExt cx="960" cy="275"/>
          </a:xfrm>
        </p:grpSpPr>
        <p:sp>
          <p:nvSpPr>
            <p:cNvPr id="22" name="Text Box 12"/>
            <p:cNvSpPr txBox="1">
              <a:spLocks noChangeArrowheads="1"/>
            </p:cNvSpPr>
            <p:nvPr/>
          </p:nvSpPr>
          <p:spPr bwMode="auto">
            <a:xfrm>
              <a:off x="2736" y="2208"/>
              <a:ext cx="749" cy="2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defTabSz="457200" eaLnBrk="1" hangingPunct="1"/>
              <a:r>
                <a:rPr lang="en-US" sz="2000" b="0" dirty="0">
                  <a:solidFill>
                    <a:prstClr val="white"/>
                  </a:solidFill>
                  <a:latin typeface="Comic Sans MS" charset="0"/>
                </a:rPr>
                <a:t>Genetics</a:t>
              </a:r>
            </a:p>
          </p:txBody>
        </p:sp>
        <p:sp>
          <p:nvSpPr>
            <p:cNvPr id="23" name="Line 13"/>
            <p:cNvSpPr>
              <a:spLocks noChangeShapeType="1"/>
            </p:cNvSpPr>
            <p:nvPr/>
          </p:nvSpPr>
          <p:spPr bwMode="auto">
            <a:xfrm>
              <a:off x="3456" y="2352"/>
              <a:ext cx="24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6547644" y="3362823"/>
            <a:ext cx="1735269" cy="788760"/>
            <a:chOff x="4320" y="1761"/>
            <a:chExt cx="1167" cy="543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4368" y="1761"/>
              <a:ext cx="1119" cy="2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defTabSz="457200" eaLnBrk="1" hangingPunct="1"/>
              <a:r>
                <a:rPr lang="en-US" sz="2000" b="0" dirty="0">
                  <a:solidFill>
                    <a:prstClr val="white"/>
                  </a:solidFill>
                  <a:latin typeface="Comic Sans MS" charset="0"/>
                </a:rPr>
                <a:t>Environment</a:t>
              </a:r>
            </a:p>
          </p:txBody>
        </p:sp>
        <p:sp>
          <p:nvSpPr>
            <p:cNvPr id="26" name="Line 16"/>
            <p:cNvSpPr>
              <a:spLocks noChangeShapeType="1"/>
            </p:cNvSpPr>
            <p:nvPr/>
          </p:nvSpPr>
          <p:spPr bwMode="auto">
            <a:xfrm flipH="1">
              <a:off x="4320" y="1968"/>
              <a:ext cx="432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7" name="Group 17"/>
          <p:cNvGrpSpPr>
            <a:grpSpLocks/>
          </p:cNvGrpSpPr>
          <p:nvPr/>
        </p:nvGrpSpPr>
        <p:grpSpPr bwMode="auto">
          <a:xfrm>
            <a:off x="5386653" y="2722349"/>
            <a:ext cx="1623747" cy="1276833"/>
            <a:chOff x="3504" y="1329"/>
            <a:chExt cx="1092" cy="879"/>
          </a:xfrm>
        </p:grpSpPr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3504" y="1329"/>
              <a:ext cx="1092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defTabSz="457200" eaLnBrk="1" hangingPunct="1"/>
              <a:r>
                <a:rPr lang="en-US" sz="2000" b="0" dirty="0" smtClean="0">
                  <a:solidFill>
                    <a:prstClr val="white"/>
                  </a:solidFill>
                  <a:latin typeface="Comic Sans MS" charset="0"/>
                </a:rPr>
                <a:t>Medications</a:t>
              </a:r>
            </a:p>
          </p:txBody>
        </p:sp>
        <p:sp>
          <p:nvSpPr>
            <p:cNvPr id="29" name="Line 19"/>
            <p:cNvSpPr>
              <a:spLocks noChangeShapeType="1"/>
            </p:cNvSpPr>
            <p:nvPr/>
          </p:nvSpPr>
          <p:spPr bwMode="auto">
            <a:xfrm>
              <a:off x="4050" y="1604"/>
              <a:ext cx="30" cy="60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0" name="Group 20"/>
          <p:cNvGrpSpPr>
            <a:grpSpLocks/>
          </p:cNvGrpSpPr>
          <p:nvPr/>
        </p:nvGrpSpPr>
        <p:grpSpPr bwMode="auto">
          <a:xfrm>
            <a:off x="6916261" y="4085298"/>
            <a:ext cx="1299592" cy="399464"/>
            <a:chOff x="4416" y="2241"/>
            <a:chExt cx="874" cy="275"/>
          </a:xfrm>
        </p:grpSpPr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4704" y="2241"/>
              <a:ext cx="586" cy="2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defTabSz="457200" eaLnBrk="1" hangingPunct="1"/>
              <a:r>
                <a:rPr lang="en-US" sz="2000" b="0" dirty="0">
                  <a:solidFill>
                    <a:prstClr val="white"/>
                  </a:solidFill>
                  <a:latin typeface="Comic Sans MS" charset="0"/>
                </a:rPr>
                <a:t>Vitals</a:t>
              </a:r>
            </a:p>
          </p:txBody>
        </p:sp>
        <p:sp>
          <p:nvSpPr>
            <p:cNvPr id="32" name="Line 22"/>
            <p:cNvSpPr>
              <a:spLocks noChangeShapeType="1"/>
            </p:cNvSpPr>
            <p:nvPr/>
          </p:nvSpPr>
          <p:spPr bwMode="auto">
            <a:xfrm flipH="1">
              <a:off x="4416" y="2352"/>
              <a:ext cx="336" cy="4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3" name="Group 23"/>
          <p:cNvGrpSpPr>
            <a:grpSpLocks/>
          </p:cNvGrpSpPr>
          <p:nvPr/>
        </p:nvGrpSpPr>
        <p:grpSpPr bwMode="auto">
          <a:xfrm>
            <a:off x="6319034" y="4520460"/>
            <a:ext cx="1030453" cy="551987"/>
            <a:chOff x="4176" y="2496"/>
            <a:chExt cx="693" cy="380"/>
          </a:xfrm>
        </p:grpSpPr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4459" y="2601"/>
              <a:ext cx="410" cy="2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algn="ctr" defTabSz="457200" eaLnBrk="1" hangingPunct="1"/>
              <a:r>
                <a:rPr lang="en-US" sz="2000" b="0" dirty="0" smtClean="0">
                  <a:solidFill>
                    <a:prstClr val="white"/>
                  </a:solidFill>
                  <a:latin typeface="Comic Sans MS" charset="0"/>
                </a:rPr>
                <a:t>Lab</a:t>
              </a:r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 flipH="1" flipV="1">
              <a:off x="4176" y="2496"/>
              <a:ext cx="256" cy="1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6" name="Group 26"/>
          <p:cNvGrpSpPr>
            <a:grpSpLocks/>
          </p:cNvGrpSpPr>
          <p:nvPr/>
        </p:nvGrpSpPr>
        <p:grpSpPr bwMode="auto">
          <a:xfrm>
            <a:off x="5410919" y="4561337"/>
            <a:ext cx="1775415" cy="1166436"/>
            <a:chOff x="3602" y="2592"/>
            <a:chExt cx="1194" cy="803"/>
          </a:xfrm>
        </p:grpSpPr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3602" y="3120"/>
              <a:ext cx="1194" cy="2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defTabSz="457200" eaLnBrk="1" hangingPunct="1"/>
              <a:r>
                <a:rPr lang="en-US" sz="2000" b="0" dirty="0">
                  <a:solidFill>
                    <a:prstClr val="white"/>
                  </a:solidFill>
                  <a:latin typeface="Comic Sans MS" charset="0"/>
                </a:rPr>
                <a:t>Observations</a:t>
              </a:r>
            </a:p>
          </p:txBody>
        </p:sp>
        <p:sp>
          <p:nvSpPr>
            <p:cNvPr id="38" name="Line 28"/>
            <p:cNvSpPr>
              <a:spLocks noChangeShapeType="1"/>
            </p:cNvSpPr>
            <p:nvPr/>
          </p:nvSpPr>
          <p:spPr bwMode="auto">
            <a:xfrm flipV="1">
              <a:off x="4080" y="2592"/>
              <a:ext cx="0" cy="52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9" name="Group 29"/>
          <p:cNvGrpSpPr>
            <a:grpSpLocks/>
          </p:cNvGrpSpPr>
          <p:nvPr/>
        </p:nvGrpSpPr>
        <p:grpSpPr bwMode="auto">
          <a:xfrm>
            <a:off x="4414043" y="4476639"/>
            <a:ext cx="1470590" cy="1103974"/>
            <a:chOff x="2976" y="2448"/>
            <a:chExt cx="989" cy="760"/>
          </a:xfrm>
        </p:grpSpPr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2976" y="2721"/>
              <a:ext cx="989" cy="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MS PGothic" charset="0"/>
                  <a:cs typeface="MS PGothic" charset="0"/>
                </a:defRPr>
              </a:lvl9pPr>
            </a:lstStyle>
            <a:p>
              <a:pPr defTabSz="457200" eaLnBrk="1" hangingPunct="1"/>
              <a:r>
                <a:rPr lang="en-US" sz="2000" b="0" dirty="0">
                  <a:solidFill>
                    <a:prstClr val="white"/>
                  </a:solidFill>
                  <a:latin typeface="Comic Sans MS" charset="0"/>
                </a:rPr>
                <a:t>Treatment</a:t>
              </a:r>
            </a:p>
            <a:p>
              <a:pPr defTabSz="457200" eaLnBrk="1" hangingPunct="1"/>
              <a:r>
                <a:rPr lang="en-US" sz="2000" b="0" dirty="0">
                  <a:solidFill>
                    <a:prstClr val="white"/>
                  </a:solidFill>
                  <a:latin typeface="Comic Sans MS" charset="0"/>
                </a:rPr>
                <a:t>History</a:t>
              </a:r>
            </a:p>
          </p:txBody>
        </p:sp>
        <p:sp>
          <p:nvSpPr>
            <p:cNvPr id="41" name="Line 31"/>
            <p:cNvSpPr>
              <a:spLocks noChangeShapeType="1"/>
            </p:cNvSpPr>
            <p:nvPr/>
          </p:nvSpPr>
          <p:spPr bwMode="auto">
            <a:xfrm flipV="1">
              <a:off x="3504" y="2448"/>
              <a:ext cx="288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457200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2" name="Text Box 34"/>
          <p:cNvSpPr txBox="1">
            <a:spLocks noChangeArrowheads="1"/>
          </p:cNvSpPr>
          <p:nvPr/>
        </p:nvSpPr>
        <p:spPr bwMode="auto">
          <a:xfrm>
            <a:off x="948822" y="1905000"/>
            <a:ext cx="41094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457200" eaLnBrk="1" hangingPunct="1"/>
            <a:r>
              <a:rPr lang="en-US" dirty="0">
                <a:solidFill>
                  <a:srgbClr val="8064A2">
                    <a:lumMod val="75000"/>
                  </a:srgbClr>
                </a:solidFill>
                <a:latin typeface="Arial" charset="0"/>
              </a:rPr>
              <a:t>They </a:t>
            </a:r>
            <a:r>
              <a:rPr lang="en-US" dirty="0" smtClean="0">
                <a:solidFill>
                  <a:srgbClr val="8064A2">
                    <a:lumMod val="75000"/>
                  </a:srgbClr>
                </a:solidFill>
                <a:latin typeface="Arial" charset="0"/>
              </a:rPr>
              <a:t>may miss </a:t>
            </a:r>
            <a:r>
              <a:rPr lang="en-US" dirty="0">
                <a:solidFill>
                  <a:srgbClr val="8064A2">
                    <a:lumMod val="75000"/>
                  </a:srgbClr>
                </a:solidFill>
                <a:latin typeface="Arial" charset="0"/>
              </a:rPr>
              <a:t>attributes that are not obvious.</a:t>
            </a:r>
          </a:p>
        </p:txBody>
      </p: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Challenges with Manual Process</a:t>
            </a:r>
            <a:br>
              <a:rPr lang="en-US" sz="4000" b="1" dirty="0" smtClean="0"/>
            </a:br>
            <a:r>
              <a:rPr lang="en-US" sz="3600" dirty="0" smtClean="0"/>
              <a:t>Attributes </a:t>
            </a:r>
            <a:r>
              <a:rPr lang="en-US" sz="3600" dirty="0"/>
              <a:t>are identified by domain experts </a:t>
            </a:r>
          </a:p>
        </p:txBody>
      </p:sp>
    </p:spTree>
    <p:extLst>
      <p:ext uri="{BB962C8B-B14F-4D97-AF65-F5344CB8AC3E}">
        <p14:creationId xmlns:p14="http://schemas.microsoft.com/office/powerpoint/2010/main" val="4183165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14CE71-5D96-E94A-88CF-00D3C12796C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Electronic Health Record (EHR)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82600" y="146050"/>
            <a:ext cx="8237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263" y="6629400"/>
            <a:ext cx="8237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23863" y="3371850"/>
          <a:ext cx="5703887" cy="101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386"/>
                <a:gridCol w="1264669"/>
                <a:gridCol w="1793537"/>
                <a:gridCol w="1901295"/>
              </a:tblGrid>
              <a:tr h="374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Diagnosis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Symptoms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</a:tr>
              <a:tr h="6400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2011.06.02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Atrial</a:t>
                      </a:r>
                      <a:r>
                        <a:rPr lang="en-US" sz="1800" baseline="0" dirty="0" smtClean="0"/>
                        <a:t> fibrillation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Dizzy, discomfort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</a:tr>
            </a:tbl>
          </a:graphicData>
        </a:graphic>
      </p:graphicFrame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96900" y="1584325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Demographics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60363" y="296386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Diagnoses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6263" y="3524250"/>
          <a:ext cx="5703887" cy="128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386"/>
                <a:gridCol w="1264669"/>
                <a:gridCol w="1793537"/>
                <a:gridCol w="1901295"/>
              </a:tblGrid>
              <a:tr h="374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Diagnosis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Sign/Symptom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</a:tr>
              <a:tr h="6400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7.3.2011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Atrial fibrillation</a:t>
                      </a:r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Dizziness, Nausea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54050" y="1989138"/>
          <a:ext cx="3284538" cy="101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25"/>
                <a:gridCol w="1494820"/>
                <a:gridCol w="1210093"/>
              </a:tblGrid>
              <a:tr h="6400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</a:t>
                      </a:r>
                      <a:r>
                        <a:rPr lang="en-US" sz="1800" baseline="0" dirty="0" smtClean="0"/>
                        <a:t> of Birth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Gender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</a:tr>
              <a:tr h="3743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3.10.1946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842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16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Descriptive (Retrospective) Phenotyping</a:t>
            </a:r>
            <a:endParaRPr lang="en-US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895045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196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80" y="1971675"/>
            <a:ext cx="7385669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4561480" y="1819275"/>
            <a:ext cx="2838450" cy="1711874"/>
          </a:xfrm>
          <a:prstGeom prst="ellipse">
            <a:avLst/>
          </a:prstGeom>
          <a:solidFill>
            <a:schemeClr val="accent6">
              <a:lumMod val="60000"/>
              <a:lumOff val="40000"/>
              <a:alpha val="18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01419" y="2505075"/>
            <a:ext cx="1861581" cy="533400"/>
            <a:chOff x="4724400" y="5410200"/>
            <a:chExt cx="1861581" cy="533400"/>
          </a:xfrm>
        </p:grpSpPr>
        <p:sp>
          <p:nvSpPr>
            <p:cNvPr id="2" name="Right Arrow 1"/>
            <p:cNvSpPr/>
            <p:nvPr/>
          </p:nvSpPr>
          <p:spPr>
            <a:xfrm rot="10800000">
              <a:off x="4724400" y="5410200"/>
              <a:ext cx="1832011" cy="533400"/>
            </a:xfrm>
            <a:prstGeom prst="rightArrow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39284" y="5507623"/>
              <a:ext cx="17466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defTabSz="457200"/>
              <a:r>
                <a:rPr lang="en-US" sz="1600" b="1" dirty="0" smtClean="0">
                  <a:solidFill>
                    <a:prstClr val="black"/>
                  </a:solidFill>
                  <a:latin typeface="Calibri"/>
                </a:rPr>
                <a:t>Identify Attributes</a:t>
              </a:r>
              <a:endParaRPr lang="en-US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6656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*Filtering for Descriptive Phenotyping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382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Challenges with Retrospective Phenotyping</a:t>
            </a:r>
            <a:br>
              <a:rPr lang="en-US" sz="3600" b="1" dirty="0" smtClean="0"/>
            </a:b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</a:rPr>
              <a:t>Can we automate this process?</a:t>
            </a:r>
            <a:endParaRPr lang="en-US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90800"/>
            <a:ext cx="895045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8728" y="1515070"/>
            <a:ext cx="181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How to select POS/NEG with minimal effort?</a:t>
            </a:r>
            <a:endParaRPr lang="en-US" b="1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1515070"/>
            <a:ext cx="181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What is optimal # POS to develop model?</a:t>
            </a:r>
            <a:endParaRPr lang="en-US" b="1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676471"/>
            <a:ext cx="1981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How to deal with longitudinal, missing and sparse data issues?</a:t>
            </a:r>
            <a:endParaRPr lang="en-US" b="1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2667000"/>
            <a:ext cx="1811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Can computational methods be improved?</a:t>
            </a:r>
            <a:endParaRPr lang="en-US" b="1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181600"/>
            <a:ext cx="2725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b="1" dirty="0" smtClean="0">
                <a:solidFill>
                  <a:srgbClr val="8064A2">
                    <a:lumMod val="75000"/>
                  </a:srgbClr>
                </a:solidFill>
                <a:latin typeface="Calibri"/>
              </a:rPr>
              <a:t>Can probabilities be assigned to indicate risk/likelihood of being a phenotype?</a:t>
            </a:r>
            <a:endParaRPr lang="en-US" b="1" dirty="0">
              <a:solidFill>
                <a:srgbClr val="8064A2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14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 animBg="1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53</a:t>
            </a:fld>
            <a:endParaRPr kumimoji="0"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8" y="1143000"/>
            <a:ext cx="8584902" cy="4572000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28600" y="381000"/>
            <a:ext cx="8077200" cy="6858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3200" b="1" dirty="0" smtClean="0"/>
              <a:t>Phenotype Specific Results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9438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in </a:t>
            </a:r>
            <a:r>
              <a:rPr lang="en-US" dirty="0" err="1" smtClean="0"/>
              <a:t>Phenotyping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Explanatory </a:t>
            </a:r>
            <a:r>
              <a:rPr lang="en-US" dirty="0" err="1" smtClean="0"/>
              <a:t>Phenotyping</a:t>
            </a:r>
            <a:endParaRPr lang="en-US" dirty="0" smtClean="0"/>
          </a:p>
          <a:p>
            <a:pPr lvl="1"/>
            <a:r>
              <a:rPr lang="en-US" dirty="0" smtClean="0"/>
              <a:t>Who really had a myocardial infarction (MI) and when?</a:t>
            </a:r>
          </a:p>
          <a:p>
            <a:pPr lvl="1"/>
            <a:r>
              <a:rPr lang="en-US" dirty="0" smtClean="0"/>
              <a:t>Patient was on different doses of Warfarin – what was the stable dose?</a:t>
            </a:r>
          </a:p>
          <a:p>
            <a:pPr lvl="0"/>
            <a:r>
              <a:rPr lang="en-US" dirty="0" smtClean="0"/>
              <a:t>Predictive </a:t>
            </a:r>
            <a:r>
              <a:rPr lang="en-US" dirty="0" err="1" smtClean="0"/>
              <a:t>Phenotyping</a:t>
            </a:r>
            <a:endParaRPr lang="en-US" dirty="0" smtClean="0"/>
          </a:p>
          <a:p>
            <a:pPr lvl="1"/>
            <a:r>
              <a:rPr lang="en-US" dirty="0" smtClean="0"/>
              <a:t>Who will have an MI in the next year?</a:t>
            </a:r>
          </a:p>
          <a:p>
            <a:pPr lvl="1"/>
            <a:r>
              <a:rPr lang="en-US" dirty="0" smtClean="0"/>
              <a:t>Who will have an MI in the next year if they take this drug?</a:t>
            </a:r>
          </a:p>
          <a:p>
            <a:pPr lvl="1"/>
            <a:r>
              <a:rPr lang="en-US" dirty="0" smtClean="0"/>
              <a:t>What will be the stable dose of Warfarin for this patient?</a:t>
            </a:r>
          </a:p>
          <a:p>
            <a:pPr lvl="0"/>
            <a:r>
              <a:rPr lang="en-US" b="1" dirty="0" smtClean="0"/>
              <a:t>Causal Discovery</a:t>
            </a:r>
          </a:p>
          <a:p>
            <a:pPr lvl="1"/>
            <a:r>
              <a:rPr lang="en-US" dirty="0" smtClean="0"/>
              <a:t>How much will patient reduce risk of MI if he stops smoking?</a:t>
            </a:r>
          </a:p>
          <a:p>
            <a:pPr lvl="1"/>
            <a:r>
              <a:rPr lang="en-US" dirty="0" smtClean="0"/>
              <a:t>Was the MI caused by the drug?  (Would patient have had MI anyway?  As soon?)</a:t>
            </a:r>
          </a:p>
          <a:p>
            <a:pPr lvl="1"/>
            <a:r>
              <a:rPr lang="en-US" b="1" dirty="0" smtClean="0"/>
              <a:t>Is there some adverse drug event (ADE) being caused by this drug, and we don’t even know what it is?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2452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609600" y="232959"/>
            <a:ext cx="7772400" cy="657494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Adverse Drug Events (ADEs)</a:t>
            </a:r>
          </a:p>
        </p:txBody>
      </p:sp>
      <p:sp>
        <p:nvSpPr>
          <p:cNvPr id="1945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1148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In U.S. 10% to 30% of hospital admissions are owing to ADEs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Cost $30B to $150B per year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Congress passed law 6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years ago requiring FDA to do post-marketing surveillance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FDA, FNIH and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PhARMA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formed Observational Medical Outcomes Partnership for data and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methods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Work continuing under OHDSI and IMEDS within Reagan-Udall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35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609600" y="307692"/>
            <a:ext cx="7772400" cy="556872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Two Very Different ADE Tasks</a:t>
            </a:r>
          </a:p>
        </p:txBody>
      </p:sp>
      <p:sp>
        <p:nvSpPr>
          <p:cNvPr id="2560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6002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sz="2800" b="1">
                <a:latin typeface="Tahoma" charset="0"/>
                <a:ea typeface="ＭＳ Ｐゴシック" charset="0"/>
                <a:cs typeface="ＭＳ Ｐゴシック" charset="0"/>
              </a:rPr>
              <a:t>Given: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 an EHR and a known ADE (a &lt;drug,condition&gt; pair)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="1">
                <a:latin typeface="Tahoma" charset="0"/>
                <a:ea typeface="ＭＳ Ｐゴシック" charset="0"/>
                <a:cs typeface="ＭＳ Ｐゴシック" charset="0"/>
              </a:rPr>
              <a:t> Do: 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learn</a:t>
            </a:r>
            <a:r>
              <a:rPr lang="en-US" sz="2800" b="1">
                <a:latin typeface="Tahom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model to predict (at prescription time) whether a patient will have the ADE if they take the drug</a:t>
            </a:r>
          </a:p>
          <a:p>
            <a:pPr>
              <a:buFont typeface="Wingdings" charset="0"/>
              <a:buNone/>
            </a:pPr>
            <a:endParaRPr lang="en-US" sz="280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sz="2800" b="1">
                <a:latin typeface="Tahoma" charset="0"/>
                <a:ea typeface="ＭＳ Ｐゴシック" charset="0"/>
                <a:cs typeface="ＭＳ Ｐゴシック" charset="0"/>
              </a:rPr>
              <a:t>Given: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 an EHR and a specified drug</a:t>
            </a:r>
          </a:p>
          <a:p>
            <a:pPr>
              <a:buFont typeface="Wingdings" charset="0"/>
              <a:buNone/>
            </a:pP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2800" b="1">
                <a:latin typeface="Tahoma" charset="0"/>
                <a:ea typeface="ＭＳ Ｐゴシック" charset="0"/>
                <a:cs typeface="ＭＳ Ｐゴシック" charset="0"/>
              </a:rPr>
              <a:t> Do: </a:t>
            </a:r>
            <a:r>
              <a:rPr lang="en-US" sz="2800">
                <a:latin typeface="Tahoma" charset="0"/>
                <a:ea typeface="ＭＳ Ｐゴシック" charset="0"/>
                <a:cs typeface="ＭＳ Ｐゴシック" charset="0"/>
              </a:rPr>
              <a:t>find conditions caused by the drug (ADE)</a:t>
            </a:r>
            <a:endParaRPr lang="en-US" sz="2800" b="1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4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Observational Medical Outcomes Partnership 2011</a:t>
            </a:r>
          </a:p>
        </p:txBody>
      </p:sp>
      <p:pic>
        <p:nvPicPr>
          <p:cNvPr id="30722" name="Content Placeholder 6" descr="Screen shot 2012-07-02 at 2.30.3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t="45351" r="31776" b="-15350"/>
          <a:stretch>
            <a:fillRect/>
          </a:stretch>
        </p:blipFill>
        <p:spPr>
          <a:xfrm>
            <a:off x="76200" y="1828800"/>
            <a:ext cx="8991600" cy="8012113"/>
          </a:xfrm>
        </p:spPr>
      </p:pic>
    </p:spTree>
    <p:extLst>
      <p:ext uri="{BB962C8B-B14F-4D97-AF65-F5344CB8AC3E}">
        <p14:creationId xmlns:p14="http://schemas.microsoft.com/office/powerpoint/2010/main" val="38284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Current Approaches</a:t>
            </a:r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990600" y="1905000"/>
            <a:ext cx="198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838200" y="1828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954088" y="1820863"/>
            <a:ext cx="2017712" cy="7620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3040063"/>
            <a:ext cx="20272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800600"/>
            <a:ext cx="19796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1175"/>
            <a:ext cx="2057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3040063"/>
            <a:ext cx="20304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81550"/>
            <a:ext cx="2057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4" name="TextBox 6"/>
          <p:cNvSpPr txBox="1">
            <a:spLocks noChangeArrowheads="1"/>
          </p:cNvSpPr>
          <p:nvPr/>
        </p:nvSpPr>
        <p:spPr bwMode="auto">
          <a:xfrm>
            <a:off x="1198563" y="1971675"/>
            <a:ext cx="131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Warfarin</a:t>
            </a:r>
          </a:p>
        </p:txBody>
      </p:sp>
      <p:sp>
        <p:nvSpPr>
          <p:cNvPr id="31755" name="TextBox 13"/>
          <p:cNvSpPr txBox="1">
            <a:spLocks noChangeArrowheads="1"/>
          </p:cNvSpPr>
          <p:nvPr/>
        </p:nvSpPr>
        <p:spPr bwMode="auto">
          <a:xfrm>
            <a:off x="968375" y="3230563"/>
            <a:ext cx="200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Cox2 inhibitor</a:t>
            </a:r>
          </a:p>
        </p:txBody>
      </p:sp>
      <p:sp>
        <p:nvSpPr>
          <p:cNvPr id="31756" name="TextBox 14"/>
          <p:cNvSpPr txBox="1">
            <a:spLocks noChangeArrowheads="1"/>
          </p:cNvSpPr>
          <p:nvPr/>
        </p:nvSpPr>
        <p:spPr bwMode="auto">
          <a:xfrm>
            <a:off x="1039813" y="4960938"/>
            <a:ext cx="1931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ACE inhibitor</a:t>
            </a:r>
          </a:p>
        </p:txBody>
      </p:sp>
      <p:sp>
        <p:nvSpPr>
          <p:cNvPr id="31757" name="TextBox 16"/>
          <p:cNvSpPr txBox="1">
            <a:spLocks noChangeArrowheads="1"/>
          </p:cNvSpPr>
          <p:nvPr/>
        </p:nvSpPr>
        <p:spPr bwMode="auto">
          <a:xfrm>
            <a:off x="6234113" y="1960563"/>
            <a:ext cx="18081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Heart Attack</a:t>
            </a:r>
          </a:p>
        </p:txBody>
      </p:sp>
      <p:sp>
        <p:nvSpPr>
          <p:cNvPr id="31758" name="TextBox 17"/>
          <p:cNvSpPr txBox="1">
            <a:spLocks noChangeArrowheads="1"/>
          </p:cNvSpPr>
          <p:nvPr/>
        </p:nvSpPr>
        <p:spPr bwMode="auto">
          <a:xfrm>
            <a:off x="6208713" y="3230563"/>
            <a:ext cx="178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Angioedema</a:t>
            </a:r>
          </a:p>
        </p:txBody>
      </p:sp>
      <p:sp>
        <p:nvSpPr>
          <p:cNvPr id="31759" name="TextBox 18"/>
          <p:cNvSpPr txBox="1">
            <a:spLocks noChangeArrowheads="1"/>
          </p:cNvSpPr>
          <p:nvPr/>
        </p:nvSpPr>
        <p:spPr bwMode="auto">
          <a:xfrm>
            <a:off x="6484938" y="4962525"/>
            <a:ext cx="1306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Bleeding</a:t>
            </a:r>
          </a:p>
        </p:txBody>
      </p:sp>
      <p:cxnSp>
        <p:nvCxnSpPr>
          <p:cNvPr id="9" name="Straight Connector 8"/>
          <p:cNvCxnSpPr>
            <a:cxnSpLocks noChangeShapeType="1"/>
            <a:stCxn id="31748" idx="3"/>
          </p:cNvCxnSpPr>
          <p:nvPr/>
        </p:nvCxnSpPr>
        <p:spPr bwMode="auto">
          <a:xfrm>
            <a:off x="2971800" y="2201863"/>
            <a:ext cx="3124200" cy="29702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2982913" y="2171700"/>
            <a:ext cx="3113087" cy="1258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762" name="Straight Connector 20"/>
          <p:cNvCxnSpPr>
            <a:cxnSpLocks noChangeShapeType="1"/>
            <a:stCxn id="31756" idx="3"/>
          </p:cNvCxnSpPr>
          <p:nvPr/>
        </p:nvCxnSpPr>
        <p:spPr bwMode="auto">
          <a:xfrm>
            <a:off x="2971800" y="51911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 flipV="1">
            <a:off x="2971800" y="3430588"/>
            <a:ext cx="3151188" cy="176053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4" name="TextBox 23"/>
          <p:cNvSpPr txBox="1">
            <a:spLocks noChangeArrowheads="1"/>
          </p:cNvSpPr>
          <p:nvPr/>
        </p:nvSpPr>
        <p:spPr bwMode="auto">
          <a:xfrm>
            <a:off x="1638300" y="40386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</p:txBody>
      </p:sp>
      <p:sp>
        <p:nvSpPr>
          <p:cNvPr id="31765" name="TextBox 33"/>
          <p:cNvSpPr txBox="1">
            <a:spLocks noChangeArrowheads="1"/>
          </p:cNvSpPr>
          <p:nvPr/>
        </p:nvSpPr>
        <p:spPr bwMode="auto">
          <a:xfrm>
            <a:off x="6916738" y="40687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6987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Many Methods from Epidemiology</a:t>
            </a:r>
          </a:p>
        </p:txBody>
      </p:sp>
      <p:sp>
        <p:nvSpPr>
          <p:cNvPr id="3277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06B012"/>
                </a:solidFill>
                <a:latin typeface="Tahoma" charset="0"/>
                <a:ea typeface="ＭＳ Ｐゴシック" charset="0"/>
                <a:cs typeface="ＭＳ Ｐゴシック" charset="0"/>
              </a:rPr>
              <a:t>Propensity scoring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: do drug and condition appear together more than one would expect by chance from their individual frequencies?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Might count patients or occurrences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Might limit co-occurrence by exposure eras</a:t>
            </a:r>
          </a:p>
          <a:p>
            <a:r>
              <a:rPr lang="en-US">
                <a:solidFill>
                  <a:srgbClr val="06B012"/>
                </a:solidFill>
                <a:latin typeface="Tahoma" charset="0"/>
                <a:ea typeface="ＭＳ Ｐゴシック" charset="0"/>
                <a:cs typeface="ＭＳ Ｐゴシック" charset="0"/>
              </a:rPr>
              <a:t>Self-controlled studies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: use patients as own control, before vs. after drug exposure</a:t>
            </a:r>
          </a:p>
        </p:txBody>
      </p:sp>
    </p:spTree>
    <p:extLst>
      <p:ext uri="{BB962C8B-B14F-4D97-AF65-F5344CB8AC3E}">
        <p14:creationId xmlns:p14="http://schemas.microsoft.com/office/powerpoint/2010/main" val="82531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003248-4570-A24B-95D8-534287F0383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Electronic Health Record (EHR)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82600" y="146050"/>
            <a:ext cx="8237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263" y="6629400"/>
            <a:ext cx="8237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23863" y="3371850"/>
          <a:ext cx="5703887" cy="101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386"/>
                <a:gridCol w="1264669"/>
                <a:gridCol w="1793537"/>
                <a:gridCol w="1901295"/>
              </a:tblGrid>
              <a:tr h="374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Diagnosis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Symptoms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</a:tr>
              <a:tr h="6400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2011.06.02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Atrial</a:t>
                      </a:r>
                      <a:r>
                        <a:rPr lang="en-US" sz="1800" baseline="0" dirty="0" smtClean="0"/>
                        <a:t> fibrillation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Dizzy, discomfort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</a:tr>
            </a:tbl>
          </a:graphicData>
        </a:graphic>
      </p:graphicFrame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96900" y="1584325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Demographics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60363" y="296386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Diagnoses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76263" y="3524250"/>
          <a:ext cx="5703887" cy="1014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386"/>
                <a:gridCol w="1264669"/>
                <a:gridCol w="1793537"/>
                <a:gridCol w="1901295"/>
              </a:tblGrid>
              <a:tr h="37435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Diagnosis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Symptoms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</a:tr>
              <a:tr h="64005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2011.06.02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Atrial</a:t>
                      </a:r>
                      <a:r>
                        <a:rPr lang="en-US" sz="1800" baseline="0" dirty="0" smtClean="0"/>
                        <a:t> fibrillation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Dizzy, discomfort</a:t>
                      </a:r>
                      <a:endParaRPr lang="en-US" sz="1800" dirty="0"/>
                    </a:p>
                  </a:txBody>
                  <a:tcPr marL="91453" marR="91453" marT="45710" marB="45710"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031403"/>
              </p:ext>
            </p:extLst>
          </p:nvPr>
        </p:nvGraphicFramePr>
        <p:xfrm>
          <a:off x="728663" y="3676650"/>
          <a:ext cx="5703887" cy="1013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4386"/>
                <a:gridCol w="1264669"/>
                <a:gridCol w="1793537"/>
                <a:gridCol w="1901295"/>
              </a:tblGrid>
              <a:tr h="3738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Diagnosis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Sign/Symptom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</a:tr>
              <a:tr h="3738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2.2.2012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Stroke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Schizophasia</a:t>
                      </a:r>
                      <a:endParaRPr lang="en-US" sz="1800" dirty="0"/>
                    </a:p>
                  </a:txBody>
                  <a:tcPr marL="91453" marR="91453" marT="45648" marB="45648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54050" y="1989138"/>
          <a:ext cx="3284538" cy="101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25"/>
                <a:gridCol w="1494820"/>
                <a:gridCol w="1210093"/>
              </a:tblGrid>
              <a:tr h="6400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</a:t>
                      </a:r>
                      <a:r>
                        <a:rPr lang="en-US" sz="1800" baseline="0" dirty="0" smtClean="0"/>
                        <a:t> of Birth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Gender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</a:tr>
              <a:tr h="3743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3.10.1946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Existing Methods</a:t>
            </a:r>
            <a:r>
              <a:rPr lang="ja-JP" altLang="en-US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>
                <a:latin typeface="Tahoma" charset="0"/>
                <a:ea typeface="ＭＳ Ｐゴシック" charset="0"/>
                <a:cs typeface="ＭＳ Ｐゴシック" charset="0"/>
              </a:rPr>
              <a:t> Limitations</a:t>
            </a: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11480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Candidate </a:t>
            </a:r>
            <a:r>
              <a:rPr lang="en-US" i="1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conditions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must be pre-specified (though might be many)</a:t>
            </a:r>
          </a:p>
          <a:p>
            <a:pPr>
              <a:buFont typeface="Wingdings" charset="0"/>
              <a:buNone/>
            </a:pPr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 consideration of </a:t>
            </a:r>
            <a:r>
              <a:rPr lang="en-US" i="1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context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– ADE might only arise when patient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is taking another drug (</a:t>
            </a:r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drug interaction</a:t>
            </a:r>
            <a:r>
              <a:rPr lang="en-US">
                <a:latin typeface="Tahoma" charset="0"/>
                <a:ea typeface="ＭＳ Ｐゴシック" charset="0"/>
              </a:rPr>
              <a:t>)</a:t>
            </a:r>
          </a:p>
          <a:p>
            <a:pPr lvl="1"/>
            <a:r>
              <a:rPr lang="en-US">
                <a:latin typeface="Tahoma" charset="0"/>
                <a:ea typeface="ＭＳ Ｐゴシック" charset="0"/>
              </a:rPr>
              <a:t>has specific properties, such as </a:t>
            </a:r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low weight</a:t>
            </a:r>
            <a:r>
              <a:rPr lang="en-US">
                <a:latin typeface="Tahoma" charset="0"/>
                <a:ea typeface="ＭＳ Ｐゴシック" charset="0"/>
              </a:rPr>
              <a:t> or specific </a:t>
            </a:r>
            <a:r>
              <a:rPr lang="en-US">
                <a:solidFill>
                  <a:srgbClr val="008000"/>
                </a:solidFill>
                <a:latin typeface="Tahoma" charset="0"/>
                <a:ea typeface="ＭＳ Ｐゴシック" charset="0"/>
              </a:rPr>
              <a:t>genetic variation</a:t>
            </a: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  <a:p>
            <a:pPr lvl="1"/>
            <a:endParaRPr lang="en-US"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Current Approaches</a:t>
            </a:r>
          </a:p>
        </p:txBody>
      </p:sp>
      <p:sp>
        <p:nvSpPr>
          <p:cNvPr id="36866" name="Rectangle 3"/>
          <p:cNvSpPr>
            <a:spLocks noChangeArrowheads="1"/>
          </p:cNvSpPr>
          <p:nvPr/>
        </p:nvSpPr>
        <p:spPr bwMode="auto">
          <a:xfrm>
            <a:off x="990600" y="1905000"/>
            <a:ext cx="198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838200" y="1828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954088" y="1820863"/>
            <a:ext cx="2017712" cy="7620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3040063"/>
            <a:ext cx="20272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800600"/>
            <a:ext cx="19796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1175"/>
            <a:ext cx="2057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3040063"/>
            <a:ext cx="20304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81550"/>
            <a:ext cx="2057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Box 6"/>
          <p:cNvSpPr txBox="1">
            <a:spLocks noChangeArrowheads="1"/>
          </p:cNvSpPr>
          <p:nvPr/>
        </p:nvSpPr>
        <p:spPr bwMode="auto">
          <a:xfrm>
            <a:off x="1198563" y="1971675"/>
            <a:ext cx="131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Warfarin</a:t>
            </a:r>
          </a:p>
        </p:txBody>
      </p:sp>
      <p:sp>
        <p:nvSpPr>
          <p:cNvPr id="36875" name="TextBox 13"/>
          <p:cNvSpPr txBox="1">
            <a:spLocks noChangeArrowheads="1"/>
          </p:cNvSpPr>
          <p:nvPr/>
        </p:nvSpPr>
        <p:spPr bwMode="auto">
          <a:xfrm>
            <a:off x="968375" y="3230563"/>
            <a:ext cx="200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Cox2 inhibitor</a:t>
            </a:r>
          </a:p>
        </p:txBody>
      </p:sp>
      <p:sp>
        <p:nvSpPr>
          <p:cNvPr id="36876" name="TextBox 14"/>
          <p:cNvSpPr txBox="1">
            <a:spLocks noChangeArrowheads="1"/>
          </p:cNvSpPr>
          <p:nvPr/>
        </p:nvSpPr>
        <p:spPr bwMode="auto">
          <a:xfrm>
            <a:off x="1039813" y="4960938"/>
            <a:ext cx="1931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ACE inhibitor</a:t>
            </a:r>
          </a:p>
        </p:txBody>
      </p:sp>
      <p:sp>
        <p:nvSpPr>
          <p:cNvPr id="36877" name="TextBox 16"/>
          <p:cNvSpPr txBox="1">
            <a:spLocks noChangeArrowheads="1"/>
          </p:cNvSpPr>
          <p:nvPr/>
        </p:nvSpPr>
        <p:spPr bwMode="auto">
          <a:xfrm>
            <a:off x="6234113" y="1960563"/>
            <a:ext cx="18081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Heart Attack</a:t>
            </a:r>
          </a:p>
        </p:txBody>
      </p:sp>
      <p:sp>
        <p:nvSpPr>
          <p:cNvPr id="36878" name="TextBox 17"/>
          <p:cNvSpPr txBox="1">
            <a:spLocks noChangeArrowheads="1"/>
          </p:cNvSpPr>
          <p:nvPr/>
        </p:nvSpPr>
        <p:spPr bwMode="auto">
          <a:xfrm>
            <a:off x="6208713" y="3230563"/>
            <a:ext cx="1787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Angioedema</a:t>
            </a:r>
          </a:p>
        </p:txBody>
      </p:sp>
      <p:sp>
        <p:nvSpPr>
          <p:cNvPr id="36879" name="TextBox 18"/>
          <p:cNvSpPr txBox="1">
            <a:spLocks noChangeArrowheads="1"/>
          </p:cNvSpPr>
          <p:nvPr/>
        </p:nvSpPr>
        <p:spPr bwMode="auto">
          <a:xfrm>
            <a:off x="6484938" y="4962525"/>
            <a:ext cx="1306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Bleeding</a:t>
            </a:r>
          </a:p>
        </p:txBody>
      </p:sp>
      <p:cxnSp>
        <p:nvCxnSpPr>
          <p:cNvPr id="36880" name="Straight Connector 8"/>
          <p:cNvCxnSpPr>
            <a:cxnSpLocks noChangeShapeType="1"/>
            <a:stCxn id="36868" idx="3"/>
          </p:cNvCxnSpPr>
          <p:nvPr/>
        </p:nvCxnSpPr>
        <p:spPr bwMode="auto">
          <a:xfrm>
            <a:off x="2971800" y="2201863"/>
            <a:ext cx="3124200" cy="2970212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1" name="Straight Connector 15"/>
          <p:cNvCxnSpPr>
            <a:cxnSpLocks noChangeShapeType="1"/>
          </p:cNvCxnSpPr>
          <p:nvPr/>
        </p:nvCxnSpPr>
        <p:spPr bwMode="auto">
          <a:xfrm flipV="1">
            <a:off x="2982913" y="2171700"/>
            <a:ext cx="3113087" cy="1258888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82" name="Straight Connector 20"/>
          <p:cNvCxnSpPr>
            <a:cxnSpLocks noChangeShapeType="1"/>
            <a:stCxn id="36876" idx="3"/>
          </p:cNvCxnSpPr>
          <p:nvPr/>
        </p:nvCxnSpPr>
        <p:spPr bwMode="auto">
          <a:xfrm>
            <a:off x="2971800" y="51911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cxnSp>
        <p:nvCxnSpPr>
          <p:cNvPr id="36883" name="Straight Connector 22"/>
          <p:cNvCxnSpPr>
            <a:cxnSpLocks noChangeShapeType="1"/>
          </p:cNvCxnSpPr>
          <p:nvPr/>
        </p:nvCxnSpPr>
        <p:spPr bwMode="auto">
          <a:xfrm flipV="1">
            <a:off x="2971800" y="3430588"/>
            <a:ext cx="3151188" cy="1760537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84" name="TextBox 23"/>
          <p:cNvSpPr txBox="1">
            <a:spLocks noChangeArrowheads="1"/>
          </p:cNvSpPr>
          <p:nvPr/>
        </p:nvSpPr>
        <p:spPr bwMode="auto">
          <a:xfrm>
            <a:off x="1638300" y="40386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</p:txBody>
      </p:sp>
      <p:sp>
        <p:nvSpPr>
          <p:cNvPr id="36885" name="TextBox 33"/>
          <p:cNvSpPr txBox="1">
            <a:spLocks noChangeArrowheads="1"/>
          </p:cNvSpPr>
          <p:nvPr/>
        </p:nvSpPr>
        <p:spPr bwMode="auto">
          <a:xfrm>
            <a:off x="6916738" y="4068763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53154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What We Would Like:</a:t>
            </a:r>
          </a:p>
        </p:txBody>
      </p:sp>
      <p:sp>
        <p:nvSpPr>
          <p:cNvPr id="37890" name="Rectangle 3"/>
          <p:cNvSpPr>
            <a:spLocks noChangeArrowheads="1"/>
          </p:cNvSpPr>
          <p:nvPr/>
        </p:nvSpPr>
        <p:spPr bwMode="auto">
          <a:xfrm>
            <a:off x="990600" y="1905000"/>
            <a:ext cx="1981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838200" y="1828800"/>
            <a:ext cx="1600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954088" y="1820863"/>
            <a:ext cx="2017712" cy="7620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675" y="3040063"/>
            <a:ext cx="202723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4800600"/>
            <a:ext cx="1979612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1198563" y="1971675"/>
            <a:ext cx="1314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Warfarin</a:t>
            </a:r>
          </a:p>
        </p:txBody>
      </p:sp>
      <p:sp>
        <p:nvSpPr>
          <p:cNvPr id="37896" name="TextBox 13"/>
          <p:cNvSpPr txBox="1">
            <a:spLocks noChangeArrowheads="1"/>
          </p:cNvSpPr>
          <p:nvPr/>
        </p:nvSpPr>
        <p:spPr bwMode="auto">
          <a:xfrm>
            <a:off x="968375" y="3230563"/>
            <a:ext cx="200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Cox2 inhibitor</a:t>
            </a:r>
          </a:p>
        </p:txBody>
      </p:sp>
      <p:sp>
        <p:nvSpPr>
          <p:cNvPr id="37897" name="TextBox 14"/>
          <p:cNvSpPr txBox="1">
            <a:spLocks noChangeArrowheads="1"/>
          </p:cNvSpPr>
          <p:nvPr/>
        </p:nvSpPr>
        <p:spPr bwMode="auto">
          <a:xfrm>
            <a:off x="1039813" y="4960938"/>
            <a:ext cx="1931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ACE inhibitor</a:t>
            </a:r>
          </a:p>
        </p:txBody>
      </p:sp>
      <p:cxnSp>
        <p:nvCxnSpPr>
          <p:cNvPr id="37898" name="Straight Connector 20"/>
          <p:cNvCxnSpPr>
            <a:cxnSpLocks noChangeShapeType="1"/>
            <a:stCxn id="37897" idx="3"/>
          </p:cNvCxnSpPr>
          <p:nvPr/>
        </p:nvCxnSpPr>
        <p:spPr bwMode="auto">
          <a:xfrm>
            <a:off x="2971800" y="5191125"/>
            <a:ext cx="914400" cy="914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  <p:sp>
        <p:nvSpPr>
          <p:cNvPr id="37899" name="TextBox 23"/>
          <p:cNvSpPr txBox="1">
            <a:spLocks noChangeArrowheads="1"/>
          </p:cNvSpPr>
          <p:nvPr/>
        </p:nvSpPr>
        <p:spPr bwMode="auto">
          <a:xfrm>
            <a:off x="1638300" y="40386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…</a:t>
            </a:r>
          </a:p>
        </p:txBody>
      </p:sp>
      <p:sp>
        <p:nvSpPr>
          <p:cNvPr id="37900" name="TextBox 2"/>
          <p:cNvSpPr txBox="1">
            <a:spLocks noChangeArrowheads="1"/>
          </p:cNvSpPr>
          <p:nvPr/>
        </p:nvSpPr>
        <p:spPr bwMode="auto">
          <a:xfrm>
            <a:off x="5913438" y="6229350"/>
            <a:ext cx="7572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EMR</a:t>
            </a:r>
          </a:p>
        </p:txBody>
      </p:sp>
      <p:sp>
        <p:nvSpPr>
          <p:cNvPr id="37901" name="Rectangle 7"/>
          <p:cNvSpPr>
            <a:spLocks noChangeArrowheads="1"/>
          </p:cNvSpPr>
          <p:nvPr/>
        </p:nvSpPr>
        <p:spPr bwMode="auto">
          <a:xfrm>
            <a:off x="3822700" y="2830513"/>
            <a:ext cx="5168900" cy="3398837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16313" y="1628775"/>
            <a:ext cx="2667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Cox2 inhibitor(P,D)</a:t>
            </a:r>
          </a:p>
        </p:txBody>
      </p:sp>
      <p:cxnSp>
        <p:nvCxnSpPr>
          <p:cNvPr id="37903" name="Straight Arrow Connector 11"/>
          <p:cNvCxnSpPr>
            <a:cxnSpLocks noChangeShapeType="1"/>
            <a:stCxn id="10" idx="3"/>
          </p:cNvCxnSpPr>
          <p:nvPr/>
        </p:nvCxnSpPr>
        <p:spPr bwMode="auto">
          <a:xfrm>
            <a:off x="6183313" y="1828800"/>
            <a:ext cx="381000" cy="9144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 flipV="1">
            <a:off x="6199188" y="1847850"/>
            <a:ext cx="457200" cy="9525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063" name="TextBox 45062"/>
          <p:cNvSpPr txBox="1">
            <a:spLocks noChangeArrowheads="1"/>
          </p:cNvSpPr>
          <p:nvPr/>
        </p:nvSpPr>
        <p:spPr bwMode="auto">
          <a:xfrm>
            <a:off x="6781800" y="1657350"/>
            <a:ext cx="2274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hypertension(P)</a:t>
            </a:r>
          </a:p>
        </p:txBody>
      </p:sp>
      <p:sp>
        <p:nvSpPr>
          <p:cNvPr id="45064" name="TextBox 45063"/>
          <p:cNvSpPr txBox="1">
            <a:spLocks noChangeArrowheads="1"/>
          </p:cNvSpPr>
          <p:nvPr/>
        </p:nvSpPr>
        <p:spPr bwMode="auto">
          <a:xfrm>
            <a:off x="4687888" y="2085975"/>
            <a:ext cx="1654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older(P,55)</a:t>
            </a:r>
          </a:p>
        </p:txBody>
      </p:sp>
      <p:sp>
        <p:nvSpPr>
          <p:cNvPr id="45065" name="TextBox 45064"/>
          <p:cNvSpPr txBox="1">
            <a:spLocks noChangeArrowheads="1"/>
          </p:cNvSpPr>
          <p:nvPr/>
        </p:nvSpPr>
        <p:spPr bwMode="auto">
          <a:xfrm>
            <a:off x="6199188" y="2062163"/>
            <a:ext cx="146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, vioxx(D)</a:t>
            </a:r>
          </a:p>
        </p:txBody>
      </p:sp>
      <p:sp>
        <p:nvSpPr>
          <p:cNvPr id="45066" name="Rectangle 45065"/>
          <p:cNvSpPr>
            <a:spLocks noChangeArrowheads="1"/>
          </p:cNvSpPr>
          <p:nvPr/>
        </p:nvSpPr>
        <p:spPr bwMode="auto">
          <a:xfrm>
            <a:off x="3516313" y="1628775"/>
            <a:ext cx="5540375" cy="962025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45068" name="Straight Connector 45067"/>
          <p:cNvCxnSpPr>
            <a:cxnSpLocks noChangeShapeType="1"/>
            <a:endCxn id="45066" idx="1"/>
          </p:cNvCxnSpPr>
          <p:nvPr/>
        </p:nvCxnSpPr>
        <p:spPr bwMode="auto">
          <a:xfrm flipV="1">
            <a:off x="2982913" y="2109788"/>
            <a:ext cx="533400" cy="132080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7910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92475"/>
            <a:ext cx="50673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43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5063" grpId="0"/>
      <p:bldP spid="45064" grpId="0"/>
      <p:bldP spid="45065" grpId="0"/>
      <p:bldP spid="4506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09600" y="-369264"/>
            <a:ext cx="7772400" cy="11430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Reverse Machine Learning</a:t>
            </a:r>
          </a:p>
        </p:txBody>
      </p:sp>
      <p:sp>
        <p:nvSpPr>
          <p:cNvPr id="39938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143000"/>
            <a:ext cx="7772400" cy="41148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We already know who is on drug, and we want to find the condition it causes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But we don</a:t>
            </a:r>
            <a:r>
              <a:rPr lang="ja-JP" altLang="en-US" dirty="0">
                <a:latin typeface="Tahom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Tahoma" charset="0"/>
                <a:ea typeface="ＭＳ Ｐゴシック" charset="0"/>
                <a:cs typeface="ＭＳ Ｐゴシック" charset="0"/>
              </a:rPr>
              <a:t>t know which condition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Might not even have predicate for condition in our vocabulary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Assume only that we can build condition definition from vocabulary as a clause body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Treat drug use as target concept, and learn to predict that based on events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after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drug initiation</a:t>
            </a:r>
          </a:p>
        </p:txBody>
      </p:sp>
    </p:spTree>
    <p:extLst>
      <p:ext uri="{BB962C8B-B14F-4D97-AF65-F5344CB8AC3E}">
        <p14:creationId xmlns:p14="http://schemas.microsoft.com/office/powerpoint/2010/main" val="178357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609600" y="-294531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Use Relational Learning Approach from Earlier, but with Temporally-aware Scoring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If 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enzyme_inducer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(P)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bleeding(P)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then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warfarin(P)</a:t>
            </a:r>
          </a:p>
          <a:p>
            <a:pPr>
              <a:buFont typeface="Wingdings" charset="0"/>
              <a:buNone/>
            </a:pPr>
            <a:endParaRPr lang="en-US" i="1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If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vkorc1_snp(</a:t>
            </a:r>
            <a:r>
              <a:rPr lang="en-US" i="1" dirty="0" err="1">
                <a:latin typeface="Tahoma" charset="0"/>
                <a:ea typeface="ＭＳ Ｐゴシック" charset="0"/>
                <a:cs typeface="ＭＳ Ｐゴシック" charset="0"/>
              </a:rPr>
              <a:t>P,tt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and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bleeding(P)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 then </a:t>
            </a:r>
            <a:r>
              <a:rPr lang="en-US" i="1" dirty="0">
                <a:latin typeface="Tahoma" charset="0"/>
                <a:ea typeface="ＭＳ Ｐゴシック" charset="0"/>
                <a:cs typeface="ＭＳ Ｐゴシック" charset="0"/>
              </a:rPr>
              <a:t>warfarin(P)</a:t>
            </a:r>
          </a:p>
        </p:txBody>
      </p:sp>
    </p:spTree>
    <p:extLst>
      <p:ext uri="{BB962C8B-B14F-4D97-AF65-F5344CB8AC3E}">
        <p14:creationId xmlns:p14="http://schemas.microsoft.com/office/powerpoint/2010/main" val="32379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09600" y="-464018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Why Temporally-aware Scoring?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838200" y="1447800"/>
            <a:ext cx="7772400" cy="4114800"/>
          </a:xfrm>
        </p:spPr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Positive Examples: patients on drug (data after drug initiation)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Negative Examples: patients not on drug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Standard 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correlation-based scoring from earlier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Results Poor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1 body literal: OMOP AUCROC only 0.51!</a:t>
            </a:r>
          </a:p>
          <a:p>
            <a:pPr lvl="1"/>
            <a:r>
              <a:rPr lang="en-US" dirty="0">
                <a:latin typeface="Tahoma" charset="0"/>
                <a:ea typeface="ＭＳ Ｐゴシック" charset="0"/>
              </a:rPr>
              <a:t>More literals: found mostly drug </a:t>
            </a:r>
            <a:r>
              <a:rPr lang="en-US" i="1" dirty="0">
                <a:solidFill>
                  <a:srgbClr val="FF0000"/>
                </a:solidFill>
                <a:latin typeface="Tahoma" charset="0"/>
                <a:ea typeface="ＭＳ Ｐゴシック" charset="0"/>
              </a:rPr>
              <a:t>indications</a:t>
            </a:r>
          </a:p>
        </p:txBody>
      </p:sp>
    </p:spTree>
    <p:extLst>
      <p:ext uri="{BB962C8B-B14F-4D97-AF65-F5344CB8AC3E}">
        <p14:creationId xmlns:p14="http://schemas.microsoft.com/office/powerpoint/2010/main" val="33956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Approach</a:t>
            </a:r>
          </a:p>
        </p:txBody>
      </p:sp>
      <p:sp>
        <p:nvSpPr>
          <p:cNvPr id="4403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Search for events that occur more frequently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after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drug initiation than </a:t>
            </a:r>
            <a:r>
              <a:rPr lang="en-US">
                <a:solidFill>
                  <a:srgbClr val="FF0000"/>
                </a:solidFill>
                <a:latin typeface="Tahoma" charset="0"/>
                <a:ea typeface="ＭＳ Ｐゴシック" charset="0"/>
                <a:cs typeface="ＭＳ Ｐゴシック" charset="0"/>
              </a:rPr>
              <a:t>before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Basic scoring function: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            P(t</a:t>
            </a:r>
            <a:r>
              <a:rPr lang="en-US" baseline="-25000">
                <a:latin typeface="Tahoma" charset="0"/>
                <a:ea typeface="ＭＳ Ｐゴシック" charset="0"/>
                <a:cs typeface="ＭＳ Ｐゴシック" charset="0"/>
              </a:rPr>
              <a:t>c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&gt; t</a:t>
            </a:r>
            <a:r>
              <a:rPr lang="en-US" baseline="-25000"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| c,d)</a:t>
            </a:r>
          </a:p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Normalize by dividing by:</a:t>
            </a:r>
          </a:p>
          <a:p>
            <a:pPr>
              <a:buFont typeface="Wingdings" charset="0"/>
              <a:buNone/>
            </a:pP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     P(t</a:t>
            </a:r>
            <a:r>
              <a:rPr lang="en-US" baseline="-25000">
                <a:latin typeface="Tahoma" charset="0"/>
                <a:ea typeface="ＭＳ Ｐゴシック" charset="0"/>
                <a:cs typeface="ＭＳ Ｐゴシック" charset="0"/>
              </a:rPr>
              <a:t>C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&gt; t</a:t>
            </a:r>
            <a:r>
              <a:rPr lang="en-US" baseline="-25000"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| C,d) P(t</a:t>
            </a:r>
            <a:r>
              <a:rPr lang="en-US" baseline="-25000">
                <a:latin typeface="Tahoma" charset="0"/>
                <a:ea typeface="ＭＳ Ｐゴシック" charset="0"/>
                <a:cs typeface="ＭＳ Ｐゴシック" charset="0"/>
              </a:rPr>
              <a:t>c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&gt; t</a:t>
            </a:r>
            <a:r>
              <a:rPr lang="en-US" baseline="-25000">
                <a:latin typeface="Tahoma" charset="0"/>
                <a:ea typeface="ＭＳ Ｐゴシック" charset="0"/>
                <a:cs typeface="ＭＳ Ｐゴシック" charset="0"/>
              </a:rPr>
              <a:t>D</a:t>
            </a:r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 | c,D)</a:t>
            </a:r>
          </a:p>
        </p:txBody>
      </p:sp>
    </p:spTree>
    <p:extLst>
      <p:ext uri="{BB962C8B-B14F-4D97-AF65-F5344CB8AC3E}">
        <p14:creationId xmlns:p14="http://schemas.microsoft.com/office/powerpoint/2010/main" val="18632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8130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1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400" y="-2286000"/>
            <a:ext cx="18288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5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ahoma" charset="0"/>
                <a:ea typeface="ＭＳ Ｐゴシック" charset="0"/>
                <a:cs typeface="ＭＳ Ｐゴシック" charset="0"/>
              </a:rPr>
              <a:t>Cox2 Rules</a:t>
            </a:r>
          </a:p>
        </p:txBody>
      </p:sp>
      <p:sp>
        <p:nvSpPr>
          <p:cNvPr id="49154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Found myocardial infarction (MI, or heart attack) association, and could have found it just two years into use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Found the </a:t>
            </a:r>
            <a:r>
              <a:rPr lang="en-US" dirty="0" err="1">
                <a:latin typeface="Tahoma" charset="0"/>
                <a:ea typeface="ＭＳ Ｐゴシック" charset="0"/>
                <a:cs typeface="ＭＳ Ｐゴシック" charset="0"/>
              </a:rPr>
              <a:t>Vioxx</a:t>
            </a:r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-specific rule for increased blood pressure in older people</a:t>
            </a:r>
          </a:p>
          <a:p>
            <a:r>
              <a:rPr lang="en-US" dirty="0">
                <a:latin typeface="Tahoma" charset="0"/>
                <a:ea typeface="ＭＳ Ｐゴシック" charset="0"/>
                <a:cs typeface="ＭＳ Ｐゴシック" charset="0"/>
              </a:rPr>
              <a:t>Other rules just associated with reason for taking drug (indications</a:t>
            </a:r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)</a:t>
            </a:r>
          </a:p>
          <a:p>
            <a:r>
              <a:rPr lang="en-US" dirty="0" smtClean="0">
                <a:latin typeface="Tahoma" charset="0"/>
                <a:ea typeface="ＭＳ Ｐゴシック" charset="0"/>
                <a:cs typeface="ＭＳ Ｐゴシック" charset="0"/>
              </a:rPr>
              <a:t>Some false ADEs score higher than true ADEs because of confounding</a:t>
            </a:r>
            <a:endParaRPr lang="en-US" dirty="0">
              <a:latin typeface="Tahom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5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608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10600" y="-2286000"/>
            <a:ext cx="18288000" cy="1143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9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90CB2A-9E26-D241-8748-2003FC26E4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540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 Electronic Health Record (EHR)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82600" y="146050"/>
            <a:ext cx="82375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9263" y="6629400"/>
            <a:ext cx="82375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574748"/>
              </p:ext>
            </p:extLst>
          </p:nvPr>
        </p:nvGraphicFramePr>
        <p:xfrm>
          <a:off x="423863" y="3371850"/>
          <a:ext cx="5703887" cy="2294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408"/>
                <a:gridCol w="1312125"/>
                <a:gridCol w="1762059"/>
                <a:gridCol w="1901295"/>
              </a:tblGrid>
              <a:tr h="3745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Date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Diagnosis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Sign/Symptom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</a:tr>
              <a:tr h="3745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6.2.2011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Atrial</a:t>
                      </a:r>
                      <a:r>
                        <a:rPr lang="en-US" sz="1800" baseline="0" dirty="0" smtClean="0"/>
                        <a:t> fibrillation</a:t>
                      </a:r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Discomfort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</a:tr>
              <a:tr h="64018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7.3.2011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Atrial</a:t>
                      </a:r>
                      <a:r>
                        <a:rPr lang="en-US" sz="1800" baseline="0" dirty="0" smtClean="0"/>
                        <a:t> fibrillation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Dizziness, Nausea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</a:tr>
              <a:tr h="37450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2.2.2012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Stroke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Schizophasia</a:t>
                      </a:r>
                      <a:endParaRPr lang="en-US" sz="1800" dirty="0"/>
                    </a:p>
                  </a:txBody>
                  <a:tcPr marL="91453" marR="91453" marT="45728" marB="45728"/>
                </a:tc>
              </a:tr>
            </a:tbl>
          </a:graphicData>
        </a:graphic>
      </p:graphicFrame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596900" y="1584325"/>
            <a:ext cx="167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Demographics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360363" y="2963863"/>
            <a:ext cx="1274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2pPr>
            <a:lvl3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3pPr>
            <a:lvl4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4pPr>
            <a:lvl5pPr eaLnBrk="0" hangingPunct="0"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2000" b="1">
                <a:solidFill>
                  <a:srgbClr val="050585"/>
                </a:solidFill>
                <a:latin typeface="Tahom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  <a:latin typeface="Arial Unicode MS" pitchFamily="34" charset="-128"/>
              </a:rPr>
              <a:t>Diagnoses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54050" y="1989138"/>
          <a:ext cx="3284538" cy="1014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625"/>
                <a:gridCol w="1494820"/>
                <a:gridCol w="1210093"/>
              </a:tblGrid>
              <a:tr h="64005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Year</a:t>
                      </a:r>
                      <a:r>
                        <a:rPr lang="en-US" sz="1800" baseline="0" dirty="0" smtClean="0"/>
                        <a:t> of Birth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Gender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</a:tr>
              <a:tr h="37435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P1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3.10.1946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</a:t>
                      </a:r>
                      <a:endParaRPr lang="en-US" sz="1800" dirty="0"/>
                    </a:p>
                  </a:txBody>
                  <a:tcPr marL="91466" marR="91466" marT="45709" marB="4570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6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0"/>
            <a:ext cx="8496042" cy="818686"/>
          </a:xfrm>
        </p:spPr>
        <p:txBody>
          <a:bodyPr/>
          <a:lstStyle/>
          <a:p>
            <a:r>
              <a:rPr lang="en-US" dirty="0" smtClean="0"/>
              <a:t>Why Not Better?  Confounders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62471"/>
            <a:ext cx="8226425" cy="4387850"/>
          </a:xfrm>
        </p:spPr>
        <p:txBody>
          <a:bodyPr/>
          <a:lstStyle/>
          <a:p>
            <a:r>
              <a:rPr lang="en-US" dirty="0" smtClean="0"/>
              <a:t>Use graphical models.  Could use DBNs but temporal data is very irregularly sampled</a:t>
            </a:r>
          </a:p>
          <a:p>
            <a:r>
              <a:rPr lang="en-US" dirty="0" smtClean="0"/>
              <a:t>Learn CTBNs or PCIMs</a:t>
            </a:r>
          </a:p>
          <a:p>
            <a:r>
              <a:rPr lang="en-US" dirty="0" smtClean="0"/>
              <a:t>Learn pairwise Markov network (Aubrey </a:t>
            </a:r>
            <a:r>
              <a:rPr lang="en-US" smtClean="0"/>
              <a:t>Barnard’s work)</a:t>
            </a:r>
            <a:endParaRPr lang="en-US" dirty="0" smtClean="0"/>
          </a:p>
          <a:p>
            <a:pPr lvl="1"/>
            <a:r>
              <a:rPr lang="en-US" dirty="0" smtClean="0"/>
              <a:t>Nodes are drugs and diseases</a:t>
            </a:r>
          </a:p>
          <a:p>
            <a:pPr lvl="1"/>
            <a:r>
              <a:rPr lang="en-US" dirty="0" smtClean="0"/>
              <a:t>Potential on an edge represents probability of one </a:t>
            </a:r>
            <a:r>
              <a:rPr lang="en-US" i="1" dirty="0" smtClean="0"/>
              <a:t>preceding the other</a:t>
            </a:r>
          </a:p>
          <a:p>
            <a:pPr lvl="1"/>
            <a:r>
              <a:rPr lang="en-US" dirty="0" smtClean="0"/>
              <a:t>Represent as log-linear model with </a:t>
            </a:r>
            <a:r>
              <a:rPr lang="en-US" i="1" dirty="0" smtClean="0"/>
              <a:t>precedes</a:t>
            </a:r>
            <a:r>
              <a:rPr lang="en-US" dirty="0" smtClean="0"/>
              <a:t> features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6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Markov Network Example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4955" y="1733961"/>
            <a:ext cx="7742632" cy="37365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58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on OMOP Data Sets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81" y="868307"/>
            <a:ext cx="7718207" cy="49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56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Challenges to Precision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get better results with more data, more diversity, more ML researchers with data access, but…</a:t>
            </a:r>
          </a:p>
          <a:p>
            <a:r>
              <a:rPr lang="en-US" dirty="0" smtClean="0"/>
              <a:t>Privacy is huge hindrance to data sharing</a:t>
            </a:r>
          </a:p>
          <a:p>
            <a:r>
              <a:rPr lang="en-US" dirty="0" smtClean="0"/>
              <a:t>GWAS have mostly underwhelmed… can we do better with specialized ML approaches taking into account correlations among SNPs, working with whole sequence data, etc.?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33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780954"/>
            <a:ext cx="8226425" cy="818686"/>
          </a:xfrm>
        </p:spPr>
        <p:txBody>
          <a:bodyPr/>
          <a:lstStyle/>
          <a:p>
            <a:r>
              <a:rPr lang="en-US" dirty="0" smtClean="0"/>
              <a:t>Applying Differential Privacy to IWPC Data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Fredrikson</a:t>
            </a:r>
            <a:r>
              <a:rPr lang="en-US" dirty="0" smtClean="0"/>
              <a:t>, Lantz, </a:t>
            </a:r>
            <a:r>
              <a:rPr lang="en-US" dirty="0" err="1" smtClean="0"/>
              <a:t>Jha</a:t>
            </a:r>
            <a:r>
              <a:rPr lang="en-US" dirty="0" smtClean="0"/>
              <a:t>, Lin, Page, </a:t>
            </a:r>
            <a:r>
              <a:rPr lang="en-US" dirty="0" err="1" smtClean="0"/>
              <a:t>Ristenpart</a:t>
            </a:r>
            <a:r>
              <a:rPr lang="en-US" dirty="0"/>
              <a:t>;</a:t>
            </a:r>
            <a:r>
              <a:rPr lang="en-US" dirty="0" smtClean="0"/>
              <a:t> USENIX Security </a:t>
            </a:r>
            <a:r>
              <a:rPr lang="fr-FR" dirty="0" smtClean="0"/>
              <a:t>’</a:t>
            </a:r>
            <a:r>
              <a:rPr lang="en-US" dirty="0" smtClean="0"/>
              <a:t>14)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3" y="1770593"/>
            <a:ext cx="7663041" cy="402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409343"/>
            <a:ext cx="8226425" cy="818686"/>
          </a:xfrm>
        </p:spPr>
        <p:txBody>
          <a:bodyPr/>
          <a:lstStyle/>
          <a:p>
            <a:r>
              <a:rPr lang="en-US" dirty="0" smtClean="0"/>
              <a:t>MRF for Multiple Comparisons Problem in GWAS</a:t>
            </a:r>
            <a:br>
              <a:rPr lang="en-US" dirty="0" smtClean="0"/>
            </a:br>
            <a:r>
              <a:rPr lang="en-US" dirty="0" smtClean="0"/>
              <a:t>(Liu, Zhang, Burnside, Page; ICML’14; UAI’12)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501" y="1599639"/>
            <a:ext cx="5777821" cy="405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506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Precision Medicine Holds Great Promise, and a lot is being expected of all of US HERE NOW</a:t>
            </a:r>
          </a:p>
          <a:p>
            <a:r>
              <a:rPr lang="en-US" dirty="0" smtClean="0"/>
              <a:t>We’re computer scientists… let’s automate as much as possible</a:t>
            </a:r>
          </a:p>
          <a:p>
            <a:r>
              <a:rPr lang="en-US" dirty="0" smtClean="0"/>
              <a:t>Use failures, less-than-perfect results, practical challenges to drive development of our new advances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1409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131783"/>
            <a:ext cx="8226425" cy="4957763"/>
          </a:xfrm>
        </p:spPr>
        <p:txBody>
          <a:bodyPr>
            <a:normAutofit fontScale="85000" lnSpcReduction="20000"/>
          </a:bodyPr>
          <a:lstStyle/>
          <a:p>
            <a:pPr marL="0" indent="0">
              <a:buFontTx/>
              <a:buNone/>
              <a:defRPr/>
            </a:pPr>
            <a:r>
              <a:rPr lang="en-US" dirty="0" smtClean="0"/>
              <a:t>NLM, NIGMS, NIH BD2K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International Warfarin </a:t>
            </a:r>
            <a:r>
              <a:rPr lang="en-US" dirty="0" err="1" smtClean="0"/>
              <a:t>Pharmacogenetics</a:t>
            </a:r>
            <a:r>
              <a:rPr lang="en-US" dirty="0" smtClean="0"/>
              <a:t> Consortium (IWPC)</a:t>
            </a:r>
          </a:p>
          <a:p>
            <a:pPr marL="0" indent="0">
              <a:buNone/>
              <a:defRPr/>
            </a:pPr>
            <a:r>
              <a:rPr lang="en-US" dirty="0"/>
              <a:t>Wisconsin Genomics </a:t>
            </a:r>
            <a:r>
              <a:rPr lang="en-US" dirty="0" smtClean="0"/>
              <a:t>Initiative</a:t>
            </a:r>
            <a:r>
              <a:rPr lang="en-GB" dirty="0" smtClean="0"/>
              <a:t> (WGI)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Aubrey Barnard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Kendrick Boyd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Elizabeth Burnside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Michael Caldwell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Jesse Davis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Eric Lantz</a:t>
            </a:r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Jie</a:t>
            </a:r>
            <a:r>
              <a:rPr lang="en-US" dirty="0" smtClean="0"/>
              <a:t> Liu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Peggy </a:t>
            </a:r>
            <a:r>
              <a:rPr lang="en-US" dirty="0" err="1" smtClean="0"/>
              <a:t>Peissig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Vitor</a:t>
            </a:r>
            <a:r>
              <a:rPr lang="en-US" dirty="0" smtClean="0"/>
              <a:t> Santos Costa</a:t>
            </a:r>
          </a:p>
          <a:p>
            <a:pPr marL="0" indent="0">
              <a:buFontTx/>
              <a:buNone/>
              <a:defRPr/>
            </a:pPr>
            <a:r>
              <a:rPr lang="en-US" dirty="0" smtClean="0"/>
              <a:t>Jude </a:t>
            </a:r>
            <a:r>
              <a:rPr lang="en-US" dirty="0" err="1" smtClean="0"/>
              <a:t>Shavlik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err="1" smtClean="0"/>
              <a:t>Humberto</a:t>
            </a:r>
            <a:r>
              <a:rPr lang="en-US" dirty="0" smtClean="0"/>
              <a:t> </a:t>
            </a:r>
            <a:r>
              <a:rPr lang="en-US" dirty="0" err="1" smtClean="0"/>
              <a:t>Vidaillet</a:t>
            </a:r>
            <a:endParaRPr lang="en-US" dirty="0" smtClean="0"/>
          </a:p>
          <a:p>
            <a:pPr marL="0" indent="0">
              <a:buFontTx/>
              <a:buNone/>
              <a:defRPr/>
            </a:pPr>
            <a:r>
              <a:rPr lang="en-US" dirty="0" smtClean="0"/>
              <a:t>Jeremy Weiss</a:t>
            </a:r>
          </a:p>
        </p:txBody>
      </p:sp>
    </p:spTree>
    <p:extLst>
      <p:ext uri="{BB962C8B-B14F-4D97-AF65-F5344CB8AC3E}">
        <p14:creationId xmlns:p14="http://schemas.microsoft.com/office/powerpoint/2010/main" val="2580562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1788"/>
            <a:ext cx="9144000" cy="487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Arial" charset="0"/>
                <a:cs typeface="+mj-cs"/>
              </a:rPr>
              <a:t>Electronic Medical Record (EMR)</a:t>
            </a:r>
            <a:endParaRPr lang="en-US" sz="2400" dirty="0">
              <a:latin typeface="Arial" charset="0"/>
              <a:cs typeface="+mj-cs"/>
            </a:endParaRPr>
          </a:p>
        </p:txBody>
      </p:sp>
      <p:sp>
        <p:nvSpPr>
          <p:cNvPr id="21508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294188"/>
          </a:xfrm>
        </p:spPr>
        <p:txBody>
          <a:bodyPr/>
          <a:lstStyle/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  <a:p>
            <a:pPr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3886200" y="1600200"/>
            <a:ext cx="2500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Arial Unicode MS" charset="0"/>
              </a:rPr>
              <a:t>Demographics</a:t>
            </a:r>
          </a:p>
        </p:txBody>
      </p:sp>
      <p:sp>
        <p:nvSpPr>
          <p:cNvPr id="49157" name="Text Box 9"/>
          <p:cNvSpPr txBox="1">
            <a:spLocks noChangeArrowheads="1"/>
          </p:cNvSpPr>
          <p:nvPr/>
        </p:nvSpPr>
        <p:spPr bwMode="auto">
          <a:xfrm>
            <a:off x="6934200" y="2667000"/>
            <a:ext cx="18811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Arial Unicode MS" charset="0"/>
              </a:rPr>
              <a:t>Diagnoses</a:t>
            </a:r>
          </a:p>
        </p:txBody>
      </p:sp>
      <p:sp>
        <p:nvSpPr>
          <p:cNvPr id="49158" name="Text Box 10"/>
          <p:cNvSpPr txBox="1">
            <a:spLocks noChangeArrowheads="1"/>
          </p:cNvSpPr>
          <p:nvPr/>
        </p:nvSpPr>
        <p:spPr bwMode="auto">
          <a:xfrm>
            <a:off x="5334000" y="3581400"/>
            <a:ext cx="2081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Arial Unicode MS" charset="0"/>
              </a:rPr>
              <a:t>Lab Results</a:t>
            </a:r>
          </a:p>
        </p:txBody>
      </p:sp>
      <p:sp>
        <p:nvSpPr>
          <p:cNvPr id="49159" name="Text Box 11"/>
          <p:cNvSpPr txBox="1">
            <a:spLocks noChangeArrowheads="1"/>
          </p:cNvSpPr>
          <p:nvPr/>
        </p:nvSpPr>
        <p:spPr bwMode="auto">
          <a:xfrm>
            <a:off x="5334000" y="4495800"/>
            <a:ext cx="1062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Arial Unicode MS" charset="0"/>
              </a:rPr>
              <a:t>Vitals</a:t>
            </a:r>
          </a:p>
        </p:txBody>
      </p:sp>
      <p:sp>
        <p:nvSpPr>
          <p:cNvPr id="49160" name="Text Box 12"/>
          <p:cNvSpPr txBox="1">
            <a:spLocks noChangeArrowheads="1"/>
          </p:cNvSpPr>
          <p:nvPr/>
        </p:nvSpPr>
        <p:spPr bwMode="auto">
          <a:xfrm>
            <a:off x="7086600" y="4891088"/>
            <a:ext cx="2100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>
                <a:latin typeface="Arial Unicode MS" charset="0"/>
              </a:rPr>
              <a:t>Medications</a:t>
            </a:r>
          </a:p>
        </p:txBody>
      </p:sp>
    </p:spTree>
    <p:extLst>
      <p:ext uri="{BB962C8B-B14F-4D97-AF65-F5344CB8AC3E}">
        <p14:creationId xmlns:p14="http://schemas.microsoft.com/office/powerpoint/2010/main" val="263654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Input Data Set</a:t>
            </a:r>
            <a:endParaRPr lang="en-GB" dirty="0"/>
          </a:p>
        </p:txBody>
      </p:sp>
      <p:graphicFrame>
        <p:nvGraphicFramePr>
          <p:cNvPr id="26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98421"/>
          <a:ext cx="8291264" cy="4314370"/>
        </p:xfrm>
        <a:graphic>
          <a:graphicData uri="http://schemas.openxmlformats.org/drawingml/2006/table">
            <a:tbl>
              <a:tblPr firstRow="1" bandRow="1"/>
              <a:tblGrid>
                <a:gridCol w="1036408"/>
                <a:gridCol w="1062168"/>
                <a:gridCol w="720080"/>
                <a:gridCol w="1728192"/>
                <a:gridCol w="576064"/>
                <a:gridCol w="1224136"/>
                <a:gridCol w="907808"/>
                <a:gridCol w="1036408"/>
              </a:tblGrid>
              <a:tr h="767388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Patient</a:t>
                      </a:r>
                      <a:endParaRPr lang="en-GB" sz="1600" b="0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Gender</a:t>
                      </a:r>
                      <a:endParaRPr lang="en-GB" sz="1600" b="0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Age</a:t>
                      </a:r>
                      <a:endParaRPr lang="en-GB" sz="1600" b="0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Hypertension within last year</a:t>
                      </a:r>
                      <a:endParaRPr lang="en-GB" sz="1600" b="0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b="0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Average LDL last 5 years</a:t>
                      </a:r>
                      <a:endParaRPr lang="en-GB" sz="1600" b="0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0" dirty="0" err="1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Statin</a:t>
                      </a:r>
                      <a:endParaRPr lang="en-GB" sz="1600" b="0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0" dirty="0" smtClean="0">
                          <a:solidFill>
                            <a:srgbClr val="FFFFFF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MI in next 5 years</a:t>
                      </a:r>
                      <a:endParaRPr lang="en-GB" sz="1600" b="0" dirty="0">
                        <a:solidFill>
                          <a:srgbClr val="FFFFFF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</a:tr>
              <a:tr h="698282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P1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32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120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282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P2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F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45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154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282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P3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24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136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282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P4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58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210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Yes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8282"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dirty="0" smtClean="0">
                          <a:solidFill>
                            <a:srgbClr val="002868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...</a:t>
                      </a:r>
                      <a:endParaRPr lang="en-GB" sz="1600" dirty="0">
                        <a:solidFill>
                          <a:srgbClr val="002868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lnL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2013 IMS PPT">
  <a:themeElements>
    <a:clrScheme name="Custom 1">
      <a:dk1>
        <a:srgbClr val="00AEEF"/>
      </a:dk1>
      <a:lt1>
        <a:srgbClr val="002868"/>
      </a:lt1>
      <a:dk2>
        <a:srgbClr val="1B8F9E"/>
      </a:dk2>
      <a:lt2>
        <a:srgbClr val="A6A8AC"/>
      </a:lt2>
      <a:accent1>
        <a:srgbClr val="F8C242"/>
      </a:accent1>
      <a:accent2>
        <a:srgbClr val="FAA53A"/>
      </a:accent2>
      <a:accent3>
        <a:srgbClr val="B7CC37"/>
      </a:accent3>
      <a:accent4>
        <a:srgbClr val="A2255F"/>
      </a:accent4>
      <a:accent5>
        <a:srgbClr val="C5C19D"/>
      </a:accent5>
      <a:accent6>
        <a:srgbClr val="D5E4F3"/>
      </a:accent6>
      <a:hlink>
        <a:srgbClr val="F7F2DB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10.xml><?xml version="1.0" encoding="utf-8"?>
<a:theme xmlns:a="http://schemas.openxmlformats.org/drawingml/2006/main" name="3_2013 IMS PPT">
  <a:themeElements>
    <a:clrScheme name="Custom 1">
      <a:dk1>
        <a:srgbClr val="00AEEF"/>
      </a:dk1>
      <a:lt1>
        <a:srgbClr val="002868"/>
      </a:lt1>
      <a:dk2>
        <a:srgbClr val="1B8F9E"/>
      </a:dk2>
      <a:lt2>
        <a:srgbClr val="A6A8AC"/>
      </a:lt2>
      <a:accent1>
        <a:srgbClr val="F8C242"/>
      </a:accent1>
      <a:accent2>
        <a:srgbClr val="FAA53A"/>
      </a:accent2>
      <a:accent3>
        <a:srgbClr val="B7CC37"/>
      </a:accent3>
      <a:accent4>
        <a:srgbClr val="A2255F"/>
      </a:accent4>
      <a:accent5>
        <a:srgbClr val="C5C19D"/>
      </a:accent5>
      <a:accent6>
        <a:srgbClr val="D5E4F3"/>
      </a:accent6>
      <a:hlink>
        <a:srgbClr val="F7F2DB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MS Consulting Group Template">
  <a:themeElements>
    <a:clrScheme name="ims">
      <a:dk1>
        <a:srgbClr val="111111"/>
      </a:dk1>
      <a:lt1>
        <a:srgbClr val="FFFFFF"/>
      </a:lt1>
      <a:dk2>
        <a:srgbClr val="0E0733"/>
      </a:dk2>
      <a:lt2>
        <a:srgbClr val="2E8D9E"/>
      </a:lt2>
      <a:accent1>
        <a:srgbClr val="80561B"/>
      </a:accent1>
      <a:accent2>
        <a:srgbClr val="0F6800"/>
      </a:accent2>
      <a:accent3>
        <a:srgbClr val="002868"/>
      </a:accent3>
      <a:accent4>
        <a:srgbClr val="992135"/>
      </a:accent4>
      <a:accent5>
        <a:srgbClr val="848484"/>
      </a:accent5>
      <a:accent6>
        <a:srgbClr val="C0C0C0"/>
      </a:accent6>
      <a:hlink>
        <a:srgbClr val="002868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3.xml><?xml version="1.0" encoding="utf-8"?>
<a:theme xmlns:a="http://schemas.openxmlformats.org/drawingml/2006/main" name="IMS Institute Template">
  <a:themeElements>
    <a:clrScheme name="ims">
      <a:dk1>
        <a:srgbClr val="111111"/>
      </a:dk1>
      <a:lt1>
        <a:srgbClr val="FFFFFF"/>
      </a:lt1>
      <a:dk2>
        <a:srgbClr val="0E0733"/>
      </a:dk2>
      <a:lt2>
        <a:srgbClr val="2E8D9E"/>
      </a:lt2>
      <a:accent1>
        <a:srgbClr val="80561B"/>
      </a:accent1>
      <a:accent2>
        <a:srgbClr val="0F6800"/>
      </a:accent2>
      <a:accent3>
        <a:srgbClr val="002868"/>
      </a:accent3>
      <a:accent4>
        <a:srgbClr val="992135"/>
      </a:accent4>
      <a:accent5>
        <a:srgbClr val="848484"/>
      </a:accent5>
      <a:accent6>
        <a:srgbClr val="C0C0C0"/>
      </a:accent6>
      <a:hlink>
        <a:srgbClr val="002868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4.xml><?xml version="1.0" encoding="utf-8"?>
<a:theme xmlns:a="http://schemas.openxmlformats.org/drawingml/2006/main" name="structure">
  <a:themeElements>
    <a:clrScheme name="">
      <a:dk1>
        <a:srgbClr val="000020"/>
      </a:dk1>
      <a:lt1>
        <a:srgbClr val="C0C0FF"/>
      </a:lt1>
      <a:dk2>
        <a:srgbClr val="000080"/>
      </a:dk2>
      <a:lt2>
        <a:srgbClr val="FFFF00"/>
      </a:lt2>
      <a:accent1>
        <a:srgbClr val="FF8000"/>
      </a:accent1>
      <a:accent2>
        <a:srgbClr val="FFA040"/>
      </a:accent2>
      <a:accent3>
        <a:srgbClr val="AAAAC0"/>
      </a:accent3>
      <a:accent4>
        <a:srgbClr val="A4A4DA"/>
      </a:accent4>
      <a:accent5>
        <a:srgbClr val="FFC0AA"/>
      </a:accent5>
      <a:accent6>
        <a:srgbClr val="E79139"/>
      </a:accent6>
      <a:hlink>
        <a:srgbClr val="E000E0"/>
      </a:hlink>
      <a:folHlink>
        <a:srgbClr val="CECECE"/>
      </a:folHlink>
    </a:clrScheme>
    <a:fontScheme name="structur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med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structur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ctur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ctur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2013 IMS PPT">
  <a:themeElements>
    <a:clrScheme name="Custom 1">
      <a:dk1>
        <a:srgbClr val="00AEEF"/>
      </a:dk1>
      <a:lt1>
        <a:srgbClr val="002868"/>
      </a:lt1>
      <a:dk2>
        <a:srgbClr val="1B8F9E"/>
      </a:dk2>
      <a:lt2>
        <a:srgbClr val="A6A8AC"/>
      </a:lt2>
      <a:accent1>
        <a:srgbClr val="F8C242"/>
      </a:accent1>
      <a:accent2>
        <a:srgbClr val="FAA53A"/>
      </a:accent2>
      <a:accent3>
        <a:srgbClr val="B7CC37"/>
      </a:accent3>
      <a:accent4>
        <a:srgbClr val="A2255F"/>
      </a:accent4>
      <a:accent5>
        <a:srgbClr val="C5C19D"/>
      </a:accent5>
      <a:accent6>
        <a:srgbClr val="D5E4F3"/>
      </a:accent6>
      <a:hlink>
        <a:srgbClr val="F7F2DB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6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2013 IMS PPT">
  <a:themeElements>
    <a:clrScheme name="Custom 1">
      <a:dk1>
        <a:srgbClr val="00AEEF"/>
      </a:dk1>
      <a:lt1>
        <a:srgbClr val="002868"/>
      </a:lt1>
      <a:dk2>
        <a:srgbClr val="1B8F9E"/>
      </a:dk2>
      <a:lt2>
        <a:srgbClr val="A6A8AC"/>
      </a:lt2>
      <a:accent1>
        <a:srgbClr val="F8C242"/>
      </a:accent1>
      <a:accent2>
        <a:srgbClr val="FAA53A"/>
      </a:accent2>
      <a:accent3>
        <a:srgbClr val="B7CC37"/>
      </a:accent3>
      <a:accent4>
        <a:srgbClr val="A2255F"/>
      </a:accent4>
      <a:accent5>
        <a:srgbClr val="C5C19D"/>
      </a:accent5>
      <a:accent6>
        <a:srgbClr val="D5E4F3"/>
      </a:accent6>
      <a:hlink>
        <a:srgbClr val="F7F2DB"/>
      </a:hlink>
      <a:folHlink>
        <a:srgbClr val="992135"/>
      </a:folHlink>
    </a:clrScheme>
    <a:fontScheme name="IMS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IMS Orange">
      <a:srgbClr val="F98F1E"/>
    </a:custClr>
    <a:custClr name="IMS Blue">
      <a:srgbClr val="4F8ABE"/>
    </a:custClr>
    <a:custClr name="IMS New Green">
      <a:srgbClr val="9BB819"/>
    </a:custClr>
    <a:custClr name="IMS Dark Blue">
      <a:srgbClr val="002868"/>
    </a:custClr>
    <a:custClr name="IMS Cyan">
      <a:srgbClr val="69C0C9"/>
    </a:custClr>
    <a:custClr name="IMS Gray">
      <a:srgbClr val="848484"/>
    </a:custClr>
    <a:custClr name="IMS Light Blue">
      <a:srgbClr val="D5E4F3"/>
    </a:custClr>
    <a:custClr name="IMS Stone">
      <a:srgbClr val="C5C19D"/>
    </a:custClr>
    <a:custClr name="IMS Red">
      <a:srgbClr val="992135"/>
    </a:custClr>
    <a:custClr name="IMS Clay">
      <a:srgbClr val="B7A08B"/>
    </a:custClr>
    <a:custClr name="IMS New Seafoam">
      <a:srgbClr val="73AFB6"/>
    </a:custClr>
    <a:custClr name="IMS Yellow">
      <a:srgbClr val="FDC630"/>
    </a:custClr>
    <a:custClr name="IMS Brown">
      <a:srgbClr val="80561B"/>
    </a:custClr>
    <a:custClr name="IMS Light Warm Gray">
      <a:srgbClr val="E9E3DC"/>
    </a:custClr>
  </a:custClrLst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IMS PPT</Template>
  <TotalTime>9489</TotalTime>
  <Words>3781</Words>
  <Application>Microsoft Office PowerPoint</Application>
  <PresentationFormat>On-screen Show (4:3)</PresentationFormat>
  <Paragraphs>734</Paragraphs>
  <Slides>77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77</vt:i4>
      </vt:variant>
    </vt:vector>
  </HeadingPairs>
  <TitlesOfParts>
    <vt:vector size="89" baseType="lpstr">
      <vt:lpstr>2013 IMS PPT</vt:lpstr>
      <vt:lpstr>IMS Consulting Group Template</vt:lpstr>
      <vt:lpstr>IMS Institute Template</vt:lpstr>
      <vt:lpstr>structure</vt:lpstr>
      <vt:lpstr>1_2013 IMS PPT</vt:lpstr>
      <vt:lpstr>Median</vt:lpstr>
      <vt:lpstr>Office Theme</vt:lpstr>
      <vt:lpstr>2_2013 IMS PPT</vt:lpstr>
      <vt:lpstr>1_Office Theme</vt:lpstr>
      <vt:lpstr>3_2013 IMS PPT</vt:lpstr>
      <vt:lpstr>Document</vt:lpstr>
      <vt:lpstr>Equation</vt:lpstr>
      <vt:lpstr>Machine Learning for Predictive Phenotyping from EHR Data</vt:lpstr>
      <vt:lpstr>Thanks!</vt:lpstr>
      <vt:lpstr>Predictive Personalized Medicine (WGI)</vt:lpstr>
      <vt:lpstr>The Electronic Health Record (EHR)</vt:lpstr>
      <vt:lpstr>The Electronic Health Record (EHR)</vt:lpstr>
      <vt:lpstr>The Electronic Health Record (EHR)</vt:lpstr>
      <vt:lpstr>The Electronic Health Record (EHR)</vt:lpstr>
      <vt:lpstr>Electronic Medical Record (EMR)</vt:lpstr>
      <vt:lpstr>Sample Input Data Set</vt:lpstr>
      <vt:lpstr>Supervised Learning Specification</vt:lpstr>
      <vt:lpstr>Issues in Phenotyping</vt:lpstr>
      <vt:lpstr>Issues in Phenotyping</vt:lpstr>
      <vt:lpstr>IWPC - 21 research groups</vt:lpstr>
      <vt:lpstr>Dataset</vt:lpstr>
      <vt:lpstr>Age, height  and weight</vt:lpstr>
      <vt:lpstr>Race, inducers and amiodarone</vt:lpstr>
      <vt:lpstr>CYP2C9 and VKORC1 genotypes</vt:lpstr>
      <vt:lpstr>Statistical Analysis</vt:lpstr>
      <vt:lpstr>IWPC pharmacogenetic dosing algorithm</vt:lpstr>
      <vt:lpstr>Model comparisons</vt:lpstr>
      <vt:lpstr>Adverse Drug Events: Cox-2 Inhibitors Example</vt:lpstr>
      <vt:lpstr>Predicting MI Given Cox2 Inhibitor (Davis et al., 2009)</vt:lpstr>
      <vt:lpstr>Our Relational Learning Approach</vt:lpstr>
      <vt:lpstr>More Detail</vt:lpstr>
      <vt:lpstr>More Detail</vt:lpstr>
      <vt:lpstr>One Challenge</vt:lpstr>
      <vt:lpstr>Solution: Clustering of Objects</vt:lpstr>
      <vt:lpstr>Results</vt:lpstr>
      <vt:lpstr>PowerPoint Presentation</vt:lpstr>
      <vt:lpstr>Diagnostic Mammograms with Genetics from GWAS (Liu, Burnside et al., AMIA 2013, AMIA-TBI 2014) </vt:lpstr>
      <vt:lpstr>ROC Curves for Random Forest Prediction of Atrial Fibrillation/Flutter &amp; Subsequent Mortality or Stroke</vt:lpstr>
      <vt:lpstr>Timeline Representations</vt:lpstr>
      <vt:lpstr>Intensity Modeling</vt:lpstr>
      <vt:lpstr>Intensity Modeling</vt:lpstr>
      <vt:lpstr>Intensity Modeling</vt:lpstr>
      <vt:lpstr>Point Process  a.k.a., Piecewise-continuous Conditional Intensity Model (PCIM)</vt:lpstr>
      <vt:lpstr>Multiplicative forests</vt:lpstr>
      <vt:lpstr>Multiplicative forests</vt:lpstr>
      <vt:lpstr>Multiplicative forests (Weiss et al., NIPS’12; ECML’13)</vt:lpstr>
      <vt:lpstr>Example CTBN or PCIM Structure</vt:lpstr>
      <vt:lpstr>Some Lessons So Far</vt:lpstr>
      <vt:lpstr>Vision</vt:lpstr>
      <vt:lpstr>Issues in Phenotyping</vt:lpstr>
      <vt:lpstr>PowerPoint Presentation</vt:lpstr>
      <vt:lpstr>PowerPoint Presentation</vt:lpstr>
      <vt:lpstr>PowerPoint Presentation</vt:lpstr>
      <vt:lpstr>Manual EHR-Phenotyping Process</vt:lpstr>
      <vt:lpstr>Challenges with Manual Process Attributes are identified by domain experts </vt:lpstr>
      <vt:lpstr>Challenges with Manual Process Attributes are identified by domain experts </vt:lpstr>
      <vt:lpstr>Descriptive (Retrospective) Phenotyping</vt:lpstr>
      <vt:lpstr>*Filtering for Descriptive Phenotyping</vt:lpstr>
      <vt:lpstr>Challenges with Retrospective Phenotyping Can we automate this process?</vt:lpstr>
      <vt:lpstr>PowerPoint Presentation</vt:lpstr>
      <vt:lpstr>Issues in Phenotyping</vt:lpstr>
      <vt:lpstr>Adverse Drug Events (ADEs)</vt:lpstr>
      <vt:lpstr>Two Very Different ADE Tasks</vt:lpstr>
      <vt:lpstr>Observational Medical Outcomes Partnership 2011</vt:lpstr>
      <vt:lpstr>Current Approaches</vt:lpstr>
      <vt:lpstr>Many Methods from Epidemiology</vt:lpstr>
      <vt:lpstr>Existing Methods’ Limitations</vt:lpstr>
      <vt:lpstr>Current Approaches</vt:lpstr>
      <vt:lpstr>What We Would Like:</vt:lpstr>
      <vt:lpstr>Reverse Machine Learning</vt:lpstr>
      <vt:lpstr>Use Relational Learning Approach from Earlier, but with Temporally-aware Scoring</vt:lpstr>
      <vt:lpstr>Why Temporally-aware Scoring?</vt:lpstr>
      <vt:lpstr>Approach</vt:lpstr>
      <vt:lpstr>PowerPoint Presentation</vt:lpstr>
      <vt:lpstr>Cox2 Rules</vt:lpstr>
      <vt:lpstr>PowerPoint Presentation</vt:lpstr>
      <vt:lpstr>Why Not Better?  Confounders</vt:lpstr>
      <vt:lpstr>Small Markov Network Example</vt:lpstr>
      <vt:lpstr>Results on OMOP Data Sets</vt:lpstr>
      <vt:lpstr>Other Challenges to Precision Medicine</vt:lpstr>
      <vt:lpstr>Applying Differential Privacy to IWPC Data (Fredrikson, Lantz, Jha, Lin, Page, Ristenpart; USENIX Security ’14) </vt:lpstr>
      <vt:lpstr>MRF for Multiple Comparisons Problem in GWAS (Liu, Zhang, Burnside, Page; ICML’14; UAI’12)</vt:lpstr>
      <vt:lpstr>Conclusion</vt:lpstr>
      <vt:lpstr>Thanks!</vt:lpstr>
    </vt:vector>
  </TitlesOfParts>
  <Company>IMS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pandya</dc:creator>
  <cp:keywords>PowerPoint Template, POTX</cp:keywords>
  <dc:description>Prepared May 16th 2013. Covers IMS Health, IMS Consulting Group &amp; IMS Institute use. Further guidance at http://imsnow/brand.</dc:description>
  <cp:lastModifiedBy>Porterfield, Toni</cp:lastModifiedBy>
  <cp:revision>144</cp:revision>
  <dcterms:created xsi:type="dcterms:W3CDTF">2014-05-28T10:57:00Z</dcterms:created>
  <dcterms:modified xsi:type="dcterms:W3CDTF">2015-05-05T11:28:55Z</dcterms:modified>
</cp:coreProperties>
</file>