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7" r:id="rId2"/>
    <p:sldMasterId id="2147483679" r:id="rId3"/>
  </p:sldMasterIdLst>
  <p:notesMasterIdLst>
    <p:notesMasterId r:id="rId48"/>
  </p:notesMasterIdLst>
  <p:handoutMasterIdLst>
    <p:handoutMasterId r:id="rId49"/>
  </p:handoutMasterIdLst>
  <p:sldIdLst>
    <p:sldId id="256" r:id="rId4"/>
    <p:sldId id="399" r:id="rId5"/>
    <p:sldId id="360" r:id="rId6"/>
    <p:sldId id="403" r:id="rId7"/>
    <p:sldId id="401" r:id="rId8"/>
    <p:sldId id="402" r:id="rId9"/>
    <p:sldId id="411" r:id="rId10"/>
    <p:sldId id="412" r:id="rId11"/>
    <p:sldId id="415" r:id="rId12"/>
    <p:sldId id="416" r:id="rId13"/>
    <p:sldId id="419" r:id="rId14"/>
    <p:sldId id="384" r:id="rId15"/>
    <p:sldId id="350" r:id="rId16"/>
    <p:sldId id="427" r:id="rId17"/>
    <p:sldId id="387" r:id="rId18"/>
    <p:sldId id="333" r:id="rId19"/>
    <p:sldId id="428" r:id="rId20"/>
    <p:sldId id="351" r:id="rId21"/>
    <p:sldId id="429" r:id="rId22"/>
    <p:sldId id="371" r:id="rId23"/>
    <p:sldId id="430" r:id="rId24"/>
    <p:sldId id="362" r:id="rId25"/>
    <p:sldId id="341" r:id="rId26"/>
    <p:sldId id="368" r:id="rId27"/>
    <p:sldId id="406" r:id="rId28"/>
    <p:sldId id="380" r:id="rId29"/>
    <p:sldId id="392" r:id="rId30"/>
    <p:sldId id="354" r:id="rId31"/>
    <p:sldId id="431" r:id="rId32"/>
    <p:sldId id="423" r:id="rId33"/>
    <p:sldId id="426" r:id="rId34"/>
    <p:sldId id="312" r:id="rId35"/>
    <p:sldId id="408" r:id="rId36"/>
    <p:sldId id="396" r:id="rId37"/>
    <p:sldId id="424" r:id="rId38"/>
    <p:sldId id="414" r:id="rId39"/>
    <p:sldId id="418" r:id="rId40"/>
    <p:sldId id="397" r:id="rId41"/>
    <p:sldId id="417" r:id="rId42"/>
    <p:sldId id="358" r:id="rId43"/>
    <p:sldId id="269" r:id="rId44"/>
    <p:sldId id="409" r:id="rId45"/>
    <p:sldId id="323" r:id="rId46"/>
    <p:sldId id="405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AC9168-6F80-7C42-8674-6ECEE5EEC837}">
          <p14:sldIdLst>
            <p14:sldId id="256"/>
            <p14:sldId id="399"/>
            <p14:sldId id="360"/>
            <p14:sldId id="403"/>
            <p14:sldId id="401"/>
            <p14:sldId id="402"/>
            <p14:sldId id="411"/>
            <p14:sldId id="412"/>
            <p14:sldId id="415"/>
            <p14:sldId id="416"/>
            <p14:sldId id="419"/>
            <p14:sldId id="384"/>
            <p14:sldId id="350"/>
            <p14:sldId id="427"/>
            <p14:sldId id="387"/>
            <p14:sldId id="333"/>
            <p14:sldId id="428"/>
            <p14:sldId id="351"/>
            <p14:sldId id="429"/>
            <p14:sldId id="371"/>
            <p14:sldId id="430"/>
            <p14:sldId id="362"/>
            <p14:sldId id="341"/>
            <p14:sldId id="368"/>
            <p14:sldId id="406"/>
            <p14:sldId id="380"/>
            <p14:sldId id="392"/>
            <p14:sldId id="354"/>
            <p14:sldId id="431"/>
            <p14:sldId id="423"/>
            <p14:sldId id="426"/>
            <p14:sldId id="312"/>
            <p14:sldId id="408"/>
            <p14:sldId id="396"/>
            <p14:sldId id="424"/>
            <p14:sldId id="414"/>
            <p14:sldId id="418"/>
            <p14:sldId id="397"/>
            <p14:sldId id="417"/>
            <p14:sldId id="358"/>
            <p14:sldId id="269"/>
            <p14:sldId id="409"/>
            <p14:sldId id="323"/>
            <p14:sldId id="4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76654" autoAdjust="0"/>
  </p:normalViewPr>
  <p:slideViewPr>
    <p:cSldViewPr snapToGrid="0" snapToObjects="1">
      <p:cViewPr>
        <p:scale>
          <a:sx n="90" d="100"/>
          <a:sy n="90" d="100"/>
        </p:scale>
        <p:origin x="-22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E41A81-000E-3449-A2BB-C4CD360701D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EF934-0DEE-FC4A-A274-AE49D169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0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A2190C-8876-5E4C-98CB-10826248236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67FBE5-C33E-274B-B243-9D871287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To</a:t>
            </a:r>
            <a:r>
              <a:rPr lang="en-US" baseline="0" dirty="0" smtClean="0"/>
              <a:t> transition to next slide: oftentimes researchers are interested in comparing subgroups.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Tlak</a:t>
            </a:r>
            <a:r>
              <a:rPr lang="en-US" baseline="0" dirty="0" smtClean="0"/>
              <a:t> about correlation, this is as good as that, </a:t>
            </a:r>
          </a:p>
          <a:p>
            <a:r>
              <a:rPr lang="en-US" baseline="0" dirty="0" smtClean="0"/>
              <a:t>But gain directionality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In previous work presented earlier in the slide, we </a:t>
            </a:r>
            <a:r>
              <a:rPr lang="en-US" baseline="0" dirty="0" smtClean="0"/>
              <a:t>saw 2-7 paths opened up at the subgroup-level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w Cen MT"/>
              <a:cs typeface="Tw Cen M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w Cen MT"/>
                <a:cs typeface="Tw Cen MT"/>
              </a:rPr>
              <a:t>(Precision = 88%, sd.=5%)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w Cen MT"/>
              <a:cs typeface="Tw Cen M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w Cen MT"/>
                <a:cs typeface="Tw Cen MT"/>
              </a:rPr>
              <a:t>(direction Precision = 82%, sd.=5%) 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having some group paths as a prior greatly</a:t>
            </a:r>
            <a:r>
              <a:rPr lang="en-US" baseline="0" dirty="0" smtClean="0"/>
              <a:t> improves the individual-level path recovery.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8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take the individual-level estimates of beta maps and arrive at communities (or groups) of people that are based on their brain maps as opposed to by their diagnostic or demographic categories</a:t>
            </a:r>
          </a:p>
          <a:p>
            <a:endParaRPr lang="en-US" baseline="0" dirty="0" smtClean="0"/>
          </a:p>
          <a:p>
            <a:r>
              <a:rPr lang="en-US" dirty="0" err="1" smtClean="0"/>
              <a:t>Difficutl</a:t>
            </a:r>
            <a:r>
              <a:rPr lang="en-US" baseline="0" dirty="0" smtClean="0"/>
              <a:t> to tell, need data-driven. </a:t>
            </a:r>
            <a:endParaRPr lang="en-US" dirty="0" smtClean="0"/>
          </a:p>
          <a:p>
            <a:r>
              <a:rPr lang="en-US" dirty="0" smtClean="0"/>
              <a:t>Individuals will be </a:t>
            </a:r>
            <a:r>
              <a:rPr lang="en-US" dirty="0" err="1" smtClean="0"/>
              <a:t>subgrouped</a:t>
            </a:r>
            <a:r>
              <a:rPr lang="en-US" baseline="0" dirty="0" smtClean="0"/>
              <a:t> in the following manner: the introduction on individual-level paths allow for unbiased estimates of beta values. We correlate each </a:t>
            </a:r>
            <a:r>
              <a:rPr lang="en-US" baseline="0" dirty="0" err="1" smtClean="0"/>
              <a:t>indivduals</a:t>
            </a:r>
            <a:r>
              <a:rPr lang="en-US" baseline="0" dirty="0" smtClean="0"/>
              <a:t> beta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may be some individuals who share some</a:t>
            </a:r>
            <a:r>
              <a:rPr lang="en-US" baseline="0" dirty="0" smtClean="0"/>
              <a:t> of these aspects. </a:t>
            </a:r>
          </a:p>
          <a:p>
            <a:r>
              <a:rPr lang="en-US" baseline="0" dirty="0" smtClean="0"/>
              <a:t>to get the </a:t>
            </a:r>
            <a:r>
              <a:rPr lang="en-US" baseline="0" dirty="0" err="1" smtClean="0"/>
              <a:t>NxN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Aij</a:t>
            </a:r>
            <a:r>
              <a:rPr lang="en-US" baseline="0" dirty="0" smtClean="0"/>
              <a:t> matrix from previous slide. </a:t>
            </a: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13140-2AF8-47F0-9502-9918BC608FBD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transition to next slide – say that the</a:t>
            </a:r>
            <a:r>
              <a:rPr lang="en-US" baseline="0" dirty="0" smtClean="0"/>
              <a:t> correlation matrix was dichotomized, and we wanted to use a weighted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detection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1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here that we know</a:t>
            </a:r>
            <a:r>
              <a:rPr lang="en-US" baseline="0" dirty="0" smtClean="0"/>
              <a:t> from previous work that starting with the group prior improves recovery of individual-level paths.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that we could subgroup using correlation matrixes to arrive at the similarity matrix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transition to next slide – say that now</a:t>
            </a:r>
            <a:r>
              <a:rPr lang="en-US" baseline="0" dirty="0" smtClean="0"/>
              <a:t> that we have the best algorithm, we need to decide the best features upon which to cluster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9CC-120B-4DD7-8569-BECCC477779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take the individual-level estimates of beta maps and arrive at communities (or groups) of people that are based on their brain maps as opposed to by their diagnostic or demographic categories</a:t>
            </a:r>
          </a:p>
          <a:p>
            <a:endParaRPr lang="en-US" baseline="0" dirty="0" smtClean="0"/>
          </a:p>
          <a:p>
            <a:r>
              <a:rPr lang="en-US" dirty="0" err="1" smtClean="0"/>
              <a:t>Difficutl</a:t>
            </a:r>
            <a:r>
              <a:rPr lang="en-US" baseline="0" dirty="0" smtClean="0"/>
              <a:t> to tell, need data-driven. </a:t>
            </a:r>
            <a:endParaRPr lang="en-US" dirty="0" smtClean="0"/>
          </a:p>
          <a:p>
            <a:r>
              <a:rPr lang="en-US" dirty="0" smtClean="0"/>
              <a:t>Individuals will be </a:t>
            </a:r>
            <a:r>
              <a:rPr lang="en-US" dirty="0" err="1" smtClean="0"/>
              <a:t>subgrouped</a:t>
            </a:r>
            <a:r>
              <a:rPr lang="en-US" baseline="0" dirty="0" smtClean="0"/>
              <a:t> in the following manner: the introduction on individual-level paths allow for unbiased estimates of beta values. We correlate each </a:t>
            </a:r>
            <a:r>
              <a:rPr lang="en-US" baseline="0" dirty="0" err="1" smtClean="0"/>
              <a:t>indivduals</a:t>
            </a:r>
            <a:r>
              <a:rPr lang="en-US" baseline="0" dirty="0" smtClean="0"/>
              <a:t> beta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2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In previous work presented earlier in the slide, we </a:t>
            </a:r>
            <a:r>
              <a:rPr lang="en-US" baseline="0" dirty="0" smtClean="0"/>
              <a:t>saw 2-7 paths opened up at the subgroup-level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marR="0" indent="-17470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latin typeface="Tw Cen MT"/>
                <a:cs typeface="Tw Cen MT"/>
              </a:rPr>
              <a:t>(Precision = 97%, sd.=4%)</a:t>
            </a:r>
          </a:p>
          <a:p>
            <a:pPr marL="174708" marR="0" indent="-17470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Direction </a:t>
            </a:r>
            <a:r>
              <a:rPr lang="en-US" sz="1200" dirty="0" smtClean="0">
                <a:latin typeface="Tw Cen MT"/>
                <a:cs typeface="Tw Cen MT"/>
              </a:rPr>
              <a:t> (Precision = 93%, sd.=4%) </a:t>
            </a:r>
          </a:p>
          <a:p>
            <a:pPr marL="174708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CPAC pipeline; </a:t>
            </a:r>
            <a:r>
              <a:rPr lang="en-US" dirty="0" err="1" smtClean="0"/>
              <a:t>Friston’s</a:t>
            </a:r>
            <a:r>
              <a:rPr lang="en-US" dirty="0" smtClean="0"/>
              <a:t> 24 parameter motion correction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5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DF6E-3C75-464F-8518-263BC58F43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3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9F0DD-89F2-4DB1-AB87-7C5848053C6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21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  Note: </a:t>
            </a:r>
            <a:r>
              <a:rPr lang="en-US" dirty="0" err="1"/>
              <a:t>Ci</a:t>
            </a:r>
            <a:r>
              <a:rPr lang="en-US" dirty="0"/>
              <a:t> and Q may vary from run to run, due to heuristics in the </a:t>
            </a:r>
          </a:p>
          <a:p>
            <a:r>
              <a:rPr lang="en-US" dirty="0"/>
              <a:t>%   algorithm. Consequently, it may be worth to compare multiple runs.</a:t>
            </a:r>
          </a:p>
          <a:p>
            <a:r>
              <a:rPr lang="en-US" dirty="0"/>
              <a:t>%   Also see Good et al. (2010) Phys. Rev. E 81:046106.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  Reference: </a:t>
            </a:r>
            <a:r>
              <a:rPr lang="en-US" dirty="0" err="1"/>
              <a:t>Leicht</a:t>
            </a:r>
            <a:r>
              <a:rPr lang="en-US" dirty="0"/>
              <a:t> and Newman (2008) </a:t>
            </a:r>
            <a:r>
              <a:rPr lang="en-US" dirty="0" err="1"/>
              <a:t>Phys</a:t>
            </a:r>
            <a:r>
              <a:rPr lang="en-US" dirty="0"/>
              <a:t> Rev </a:t>
            </a:r>
            <a:r>
              <a:rPr lang="en-US" dirty="0" err="1"/>
              <a:t>Lett</a:t>
            </a:r>
            <a:r>
              <a:rPr lang="en-US" dirty="0"/>
              <a:t> 100:118703.</a:t>
            </a:r>
          </a:p>
          <a:p>
            <a:endParaRPr lang="en-US" dirty="0" smtClean="0"/>
          </a:p>
          <a:p>
            <a:r>
              <a:rPr lang="en-US" dirty="0" smtClean="0"/>
              <a:t>Large</a:t>
            </a:r>
            <a:r>
              <a:rPr lang="en-US" baseline="0" dirty="0" smtClean="0"/>
              <a:t> Q values indicate more edges than expected by chance</a:t>
            </a:r>
          </a:p>
          <a:p>
            <a:r>
              <a:rPr lang="en-US" baseline="0" dirty="0" smtClean="0"/>
              <a:t>Ki </a:t>
            </a:r>
            <a:r>
              <a:rPr lang="en-US" baseline="0" dirty="0" err="1" smtClean="0"/>
              <a:t>kj</a:t>
            </a:r>
            <a:r>
              <a:rPr lang="en-US" baseline="0" dirty="0" smtClean="0"/>
              <a:t>/2m  = probability of an edge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two vertices</a:t>
            </a:r>
          </a:p>
          <a:p>
            <a:r>
              <a:rPr lang="en-US" baseline="0" dirty="0" smtClean="0"/>
              <a:t>Maximizes Q over all possible divisions of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8101-3241-4AD7-992B-05AF251697B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transition to next:</a:t>
            </a:r>
            <a:r>
              <a:rPr lang="en-US" baseline="0" dirty="0" smtClean="0"/>
              <a:t> before subgrouping on brain processes, we need to be able to arrive at reliable individual-level models. So please keep in mind that our end-goal is to subgroup, but we need to take a little detour into how to get reliable individual-level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5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subgroup,</a:t>
            </a:r>
            <a:r>
              <a:rPr lang="en-US" baseline="0" dirty="0" smtClean="0"/>
              <a:t> we must first be able to arrive at individual-level models describing the temporal processes. So we’ll take a little detour and look into an approach that can reliably obtain individual-level paths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transition to next: this model</a:t>
            </a:r>
            <a:r>
              <a:rPr lang="en-US" baseline="0" dirty="0" smtClean="0"/>
              <a:t> can be applied at the group or individual level; problems arise with both.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9CC-120B-4DD7-8569-BECCC477779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9CC-120B-4DD7-8569-BECCC47777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3EF1-0BA7-4DEE-B246-554848C4A2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LM is high, the hypothesis that the model with the extra parameter equals the null may be rejected</a:t>
            </a:r>
          </a:p>
          <a:p>
            <a:pPr marL="291179" indent="-291179">
              <a:buFont typeface="Arial" pitchFamily="34" charset="0"/>
              <a:buChar char="•"/>
            </a:pPr>
            <a:r>
              <a:rPr lang="en-US" dirty="0"/>
              <a:t>Lagrange Multiplier (LM) equivalent identifies which parameter, if freed, would maximally improve model 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9F0DD-89F2-4DB1-AB87-7C5848053C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here that we know</a:t>
            </a:r>
            <a:r>
              <a:rPr lang="en-US" baseline="0" dirty="0" smtClean="0"/>
              <a:t> from previous work that starting with the group prior improves recovery of individual-level paths.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FBE5-C33E-274B-B243-9D871287A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Iterative Multiple Model Estimation (GIMME):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Subgrouping Individuals Based on Temporal Processes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2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GIMME: Group Iterative Multiple Model Estimation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Integrating Subgroupin</a:t>
            </a:r>
            <a:r>
              <a:rPr lang="en-US" sz="1400" baseline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 Algorithm into GIMME</a:t>
            </a:r>
            <a:endParaRPr lang="en-US" sz="1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9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RS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6096000"/>
            <a:ext cx="4572000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Group-level analysis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Individual-level analysis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Group Iterative Multiple Model Estimation (GIMME)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600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2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Iterative Multiple Model Estimation (GIMME)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rgbClr val="7F7F7F"/>
                </a:solidFill>
              </a:rPr>
              <a:t>Subgrouping Individuals Within GIMME</a:t>
            </a:r>
            <a:endParaRPr lang="en-US" sz="1400" dirty="0" smtClean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Group Iterative Multiple Model Estimation (GIMME)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Subgrouping Individuals Within GIMME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Iterative Multiple Model Estimation (GIMME)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Subgrouping Individuals Within GIMME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5E2C8C-F3E2-4643-A657-565CBFC971F6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9A22D-437C-42D8-B0C9-440BBFB97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7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1980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RS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095999"/>
            <a:ext cx="9144000" cy="9313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6096000"/>
            <a:ext cx="4572000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Heterogeneity 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functional MRI Data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Group Iterative Multiple Model Estimation (GIMME)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Subgrouping within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GIMME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768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S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5999"/>
            <a:ext cx="9144000" cy="9313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0" y="6096000"/>
            <a:ext cx="4572000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Tw Cen MT"/>
              </a:rPr>
              <a:t> Heterogeneity in</a:t>
            </a:r>
            <a:r>
              <a:rPr lang="en-US" sz="1400" baseline="0" dirty="0" smtClean="0">
                <a:solidFill>
                  <a:schemeClr val="bg1">
                    <a:lumMod val="95000"/>
                  </a:schemeClr>
                </a:solidFill>
                <a:latin typeface="Tw Cen MT"/>
              </a:rPr>
              <a:t> functional MRI Data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Tw Cen MT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Group Iterative Multiple Model Estimation (GIMME)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Subgrouping within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GIMME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768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7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5999"/>
            <a:ext cx="9144000" cy="9313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0" y="6096000"/>
            <a:ext cx="4572000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Heterogeneity 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functional MRI Data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2F2F2"/>
                </a:solidFill>
                <a:latin typeface="+mn-lt"/>
              </a:rPr>
              <a:t> Group Iterative Multiple Model Estimation (GIMME)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Subgrouping within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GIMME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768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6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5999"/>
            <a:ext cx="9144000" cy="9313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0" y="6096000"/>
            <a:ext cx="4572000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Heterogeneity in</a:t>
            </a:r>
            <a:r>
              <a:rPr lang="en-US" sz="1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t> functional MRI Data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Group Iterative Multiple Model Estimation (GIMME)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2F2F2"/>
                </a:solidFill>
                <a:latin typeface="Tw Cen MT"/>
              </a:rPr>
              <a:t> Subgrouping within</a:t>
            </a:r>
            <a:r>
              <a:rPr lang="en-US" sz="1400" baseline="0" dirty="0" smtClean="0">
                <a:solidFill>
                  <a:srgbClr val="F2F2F2"/>
                </a:solidFill>
                <a:latin typeface="Tw Cen MT"/>
              </a:rPr>
              <a:t> GIMME</a:t>
            </a:r>
            <a:endParaRPr lang="en-US" sz="1400" dirty="0" smtClean="0">
              <a:solidFill>
                <a:srgbClr val="F2F2F2"/>
              </a:solidFill>
              <a:latin typeface="Tw Cen M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768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338E31D6-348E-4720-9B36-F91092BB4910}" type="datetimeFigureOut">
              <a:rPr lang="zh-CN" altLang="en-US">
                <a:solidFill>
                  <a:prstClr val="black"/>
                </a:solidFill>
                <a:latin typeface="Tw Cen MT"/>
              </a:rPr>
              <a:pPr defTabSz="914400">
                <a:defRPr/>
              </a:pPr>
              <a:t>2015/5/5</a:t>
            </a:fld>
            <a:endParaRPr lang="en-US" altLang="zh-CN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lumMod val="95000"/>
                  <a:lumOff val="5000"/>
                </a:prstClr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8F5C1156-6CA9-4BC6-9289-820586ACB851}" type="slidenum">
              <a:rPr lang="zh-CN" altLang="en-US">
                <a:solidFill>
                  <a:prstClr val="black"/>
                </a:solidFill>
                <a:latin typeface="Tw Cen MT"/>
              </a:rPr>
              <a:pPr defTabSz="914400">
                <a:defRPr/>
              </a:pPr>
              <a:t>‹#›</a:t>
            </a:fld>
            <a:endParaRPr lang="en-US" altLang="zh-CN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8098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Iterative Multiple Model Estimation (GIMME)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rgbClr val="7F7F7F"/>
                </a:solidFill>
              </a:rPr>
              <a:t>Subgrouping Individuals Within GIMME</a:t>
            </a:r>
            <a:endParaRPr lang="en-US" sz="1400" dirty="0" smtClean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3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8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RS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24600"/>
            <a:ext cx="4572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Iterative Multiple Model Estimation (GIMME)</a:t>
            </a:r>
          </a:p>
          <a:p>
            <a:pPr>
              <a:spcAft>
                <a:spcPts val="0"/>
              </a:spcAft>
              <a:buFont typeface="Arial" pitchFamily="34" charset="0"/>
              <a:buNone/>
            </a:pP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Subgrouping Individuals Within GIMME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8C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1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5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2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7498-D3ED-7E4A-9BCF-D8655E5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72200"/>
            <a:ext cx="4572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buFont typeface="Arial" pitchFamily="34" charset="0"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H="1">
            <a:off x="0" y="76199"/>
            <a:ext cx="914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2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7" r:id="rId3"/>
    <p:sldLayoutId id="2147483676" r:id="rId4"/>
    <p:sldLayoutId id="2147483678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72200"/>
            <a:ext cx="4572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buFont typeface="Arial" pitchFamily="34" charset="0"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lumMod val="65000"/>
                </a:prstClr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H="1">
            <a:off x="0" y="76199"/>
            <a:ext cx="914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9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Clustering </a:t>
            </a:r>
            <a:r>
              <a:rPr lang="en-US" smtClean="0">
                <a:latin typeface="Tw Cen MT"/>
                <a:cs typeface="Tw Cen MT"/>
              </a:rPr>
              <a:t>Heterogeneous Samples During </a:t>
            </a:r>
            <a:r>
              <a:rPr lang="en-US" dirty="0" smtClean="0">
                <a:latin typeface="Tw Cen MT"/>
                <a:cs typeface="Tw Cen MT"/>
              </a:rPr>
              <a:t>Model Selection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75" y="3674525"/>
            <a:ext cx="8293485" cy="1709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Kathleen Gates, Ph.D.</a:t>
            </a:r>
          </a:p>
          <a:p>
            <a:r>
              <a:rPr lang="en-US" dirty="0" smtClean="0">
                <a:latin typeface="Tw Cen MT"/>
                <a:cs typeface="Tw Cen MT"/>
              </a:rPr>
              <a:t>Assistant Professor</a:t>
            </a:r>
          </a:p>
          <a:p>
            <a:r>
              <a:rPr lang="en-US" dirty="0" smtClean="0">
                <a:latin typeface="Tw Cen MT"/>
                <a:cs typeface="Tw Cen MT"/>
              </a:rPr>
              <a:t>L.L. </a:t>
            </a:r>
            <a:r>
              <a:rPr lang="en-US" dirty="0" err="1" smtClean="0">
                <a:latin typeface="Tw Cen MT"/>
                <a:cs typeface="Tw Cen MT"/>
              </a:rPr>
              <a:t>Thurstone</a:t>
            </a:r>
            <a:r>
              <a:rPr lang="en-US" dirty="0" smtClean="0">
                <a:latin typeface="Tw Cen MT"/>
                <a:cs typeface="Tw Cen MT"/>
              </a:rPr>
              <a:t> Psychometric Lab</a:t>
            </a:r>
          </a:p>
          <a:p>
            <a:r>
              <a:rPr lang="en-US" dirty="0" smtClean="0">
                <a:latin typeface="Tw Cen MT"/>
                <a:cs typeface="Tw Cen MT"/>
              </a:rPr>
              <a:t>Department of Psychology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8974" y="3603346"/>
            <a:ext cx="82934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5310899"/>
            <a:ext cx="2072640" cy="11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1" y="4937759"/>
            <a:ext cx="1978167" cy="18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71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identifying subgroups in a data-driven manner be helpful?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Subgrouping individuals according to their brain processes is complementary to using arbitrarily predefined groups and thus can be a validity check.</a:t>
            </a:r>
          </a:p>
          <a:p>
            <a:r>
              <a:rPr lang="en-US" dirty="0" smtClean="0"/>
              <a:t>Researchers could identify biological underpinnings related to specific behaviors within a heterogeneous sample.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Unified SEM* as a method for quantifying “brain processes”</a:t>
            </a:r>
            <a:endParaRPr lang="en-US" dirty="0">
              <a:latin typeface="Tw Cen MT"/>
              <a:cs typeface="Tw Cen M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16800" y="2938212"/>
            <a:ext cx="2373585" cy="13358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03820" y="2530733"/>
            <a:ext cx="1999545" cy="20699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78"/>
          <p:cNvCxnSpPr/>
          <p:nvPr/>
        </p:nvCxnSpPr>
        <p:spPr>
          <a:xfrm flipH="1">
            <a:off x="5393399" y="4681538"/>
            <a:ext cx="187021" cy="407479"/>
          </a:xfrm>
          <a:prstGeom prst="curvedConnector4">
            <a:avLst>
              <a:gd name="adj1" fmla="val -90483"/>
              <a:gd name="adj2" fmla="val 118835"/>
            </a:avLst>
          </a:prstGeom>
          <a:ln w="38100"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80"/>
          <p:cNvCxnSpPr/>
          <p:nvPr/>
        </p:nvCxnSpPr>
        <p:spPr>
          <a:xfrm rot="16200000" flipH="1" flipV="1">
            <a:off x="916535" y="2233483"/>
            <a:ext cx="407480" cy="187020"/>
          </a:xfrm>
          <a:prstGeom prst="curvedConnector4">
            <a:avLst>
              <a:gd name="adj1" fmla="val -27947"/>
              <a:gd name="adj2" fmla="val 222233"/>
            </a:avLst>
          </a:prstGeom>
          <a:ln w="38100"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9"/>
          <p:cNvCxnSpPr/>
          <p:nvPr/>
        </p:nvCxnSpPr>
        <p:spPr>
          <a:xfrm rot="16200000" flipH="1">
            <a:off x="5283170" y="2254182"/>
            <a:ext cx="407480" cy="187020"/>
          </a:xfrm>
          <a:prstGeom prst="curvedConnector4">
            <a:avLst>
              <a:gd name="adj1" fmla="val -14032"/>
              <a:gd name="adj2" fmla="val 222233"/>
            </a:avLst>
          </a:prstGeom>
          <a:ln w="38100"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920" y="617972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Tw Cen MT"/>
                <a:cs typeface="Tw Cen MT"/>
              </a:rPr>
              <a:t>Chow et al., 2011; </a:t>
            </a:r>
            <a:r>
              <a:rPr lang="en-US" sz="1600" dirty="0" err="1">
                <a:solidFill>
                  <a:prstClr val="white"/>
                </a:solidFill>
                <a:latin typeface="Tw Cen MT"/>
                <a:cs typeface="Tw Cen MT"/>
              </a:rPr>
              <a:t>Hamaker</a:t>
            </a:r>
            <a:r>
              <a:rPr lang="en-US" sz="1600" dirty="0">
                <a:solidFill>
                  <a:prstClr val="white"/>
                </a:solidFill>
                <a:latin typeface="Tw Cen MT"/>
                <a:cs typeface="Tw Cen MT"/>
              </a:rPr>
              <a:t> et al., 2007; </a:t>
            </a:r>
          </a:p>
          <a:p>
            <a:pPr defTabSz="914400"/>
            <a:r>
              <a:rPr lang="en-US" sz="1600" dirty="0" smtClean="0">
                <a:solidFill>
                  <a:prstClr val="white"/>
                </a:solidFill>
                <a:latin typeface="Tw Cen MT"/>
                <a:cs typeface="Tw Cen MT"/>
              </a:rPr>
              <a:t>Gates et al., 2010; Kim et al., 2007</a:t>
            </a:r>
            <a:endParaRPr lang="en-US" sz="1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65365" y="2200126"/>
            <a:ext cx="38862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Contemporaneous (</a:t>
            </a:r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)</a:t>
            </a:r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	Lag 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(</a:t>
            </a:r>
            <a:r>
              <a:rPr lang="en-US" altLang="zh-CN" b="1" dirty="0">
                <a:ea typeface="宋体" charset="-122"/>
                <a:cs typeface="Tw Cen MT"/>
                <a:sym typeface="Symbol" pitchFamily="18" charset="2"/>
              </a:rPr>
              <a:t>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)</a:t>
            </a:r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436965" y="2694801"/>
            <a:ext cx="457200" cy="0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84565" y="2161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Tw Cen MT"/>
                <a:cs typeface="Tw Cen MT"/>
              </a:rPr>
              <a:t>Legend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436965" y="29718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1026765" y="1954470"/>
            <a:ext cx="1277055" cy="11525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46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Left 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Prefrontal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Cortex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4303365" y="2035466"/>
            <a:ext cx="1277055" cy="11525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46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Right 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Prefrontal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Cortex</a:t>
            </a: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4426837" y="3945200"/>
            <a:ext cx="1277055" cy="1152525"/>
          </a:xfrm>
          <a:prstGeom prst="ellipse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46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Amygdala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0455" y="5246244"/>
            <a:ext cx="6289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914400"/>
            <a:r>
              <a:rPr lang="en-US" altLang="zh-CN" sz="2200" b="1" dirty="0">
                <a:latin typeface="Tw Cen MT"/>
                <a:ea typeface="宋体" charset="-122"/>
                <a:cs typeface="Tw Cen MT"/>
              </a:rPr>
              <a:t>η</a:t>
            </a:r>
            <a:r>
              <a:rPr lang="fr-FR" sz="2200" dirty="0">
                <a:latin typeface="Tw Cen MT"/>
                <a:cs typeface="Tw Cen MT"/>
              </a:rPr>
              <a:t>(</a:t>
            </a:r>
            <a:r>
              <a:rPr lang="fr-FR" sz="2200" dirty="0" err="1" smtClean="0">
                <a:latin typeface="Tw Cen MT"/>
                <a:cs typeface="Tw Cen MT"/>
              </a:rPr>
              <a:t>t</a:t>
            </a:r>
            <a:r>
              <a:rPr lang="fr-FR" sz="2200" dirty="0" smtClean="0">
                <a:latin typeface="Tw Cen MT"/>
                <a:cs typeface="Tw Cen MT"/>
              </a:rPr>
              <a:t>) </a:t>
            </a:r>
            <a:r>
              <a:rPr lang="fr-FR" sz="2200" dirty="0">
                <a:latin typeface="Tw Cen MT"/>
                <a:cs typeface="Tw Cen MT"/>
              </a:rPr>
              <a:t>= </a:t>
            </a:r>
            <a:r>
              <a:rPr lang="fr-FR" sz="2200" b="1" dirty="0">
                <a:latin typeface="Tw Cen MT"/>
                <a:cs typeface="Tw Cen MT"/>
              </a:rPr>
              <a:t>A</a:t>
            </a:r>
            <a:r>
              <a:rPr lang="en-US" altLang="zh-CN" sz="2200" b="1" dirty="0">
                <a:latin typeface="Tw Cen MT"/>
                <a:ea typeface="宋体" charset="-122"/>
                <a:cs typeface="Tw Cen MT"/>
              </a:rPr>
              <a:t>η</a:t>
            </a:r>
            <a:r>
              <a:rPr lang="fr-FR" sz="2200" dirty="0">
                <a:latin typeface="Tw Cen MT"/>
                <a:cs typeface="Tw Cen MT"/>
              </a:rPr>
              <a:t>(t) + </a:t>
            </a:r>
            <a:r>
              <a:rPr lang="en-US" altLang="zh-CN" sz="2200" b="1" dirty="0">
                <a:latin typeface="Tw Cen MT"/>
                <a:ea typeface="宋体" charset="-122"/>
                <a:cs typeface="Tw Cen MT"/>
                <a:sym typeface="Symbol" pitchFamily="18" charset="2"/>
              </a:rPr>
              <a:t></a:t>
            </a:r>
            <a:r>
              <a:rPr lang="fr-FR" sz="2200" baseline="-25000" dirty="0">
                <a:latin typeface="Tw Cen MT"/>
                <a:cs typeface="Tw Cen MT"/>
              </a:rPr>
              <a:t>1</a:t>
            </a:r>
            <a:r>
              <a:rPr lang="en-US" altLang="zh-CN" sz="2200" b="1" dirty="0">
                <a:latin typeface="Tw Cen MT"/>
                <a:ea typeface="宋体" charset="-122"/>
                <a:cs typeface="Tw Cen MT"/>
              </a:rPr>
              <a:t>η</a:t>
            </a:r>
            <a:r>
              <a:rPr lang="fr-FR" sz="2200" dirty="0">
                <a:latin typeface="Tw Cen MT"/>
                <a:cs typeface="Tw Cen MT"/>
              </a:rPr>
              <a:t>(t-1) + </a:t>
            </a:r>
            <a:r>
              <a:rPr lang="en-US" altLang="zh-CN" sz="2200" b="1" dirty="0">
                <a:latin typeface="Tw Cen MT"/>
                <a:ea typeface="宋体" charset="-122"/>
                <a:cs typeface="Tw Cen MT"/>
                <a:sym typeface="Symbol" pitchFamily="18" charset="2"/>
              </a:rPr>
              <a:t></a:t>
            </a:r>
            <a:r>
              <a:rPr lang="fr-FR" sz="2200" dirty="0">
                <a:latin typeface="Tw Cen MT"/>
                <a:cs typeface="Tw Cen MT"/>
              </a:rPr>
              <a:t>(</a:t>
            </a:r>
            <a:r>
              <a:rPr lang="fr-FR" sz="2200" dirty="0" err="1">
                <a:latin typeface="Tw Cen MT"/>
                <a:cs typeface="Tw Cen MT"/>
              </a:rPr>
              <a:t>t</a:t>
            </a:r>
            <a:r>
              <a:rPr lang="fr-FR" sz="2200" dirty="0" smtClean="0">
                <a:latin typeface="Tw Cen MT"/>
                <a:cs typeface="Tw Cen MT"/>
              </a:rPr>
              <a:t>)</a:t>
            </a:r>
          </a:p>
          <a:p>
            <a:pPr marL="0" lvl="1" algn="ctr" defTabSz="914400"/>
            <a:r>
              <a:rPr lang="en-US" altLang="zh-CN" sz="2200" b="1" dirty="0" err="1">
                <a:ea typeface="宋体" charset="-122"/>
                <a:cs typeface="Tw Cen MT"/>
              </a:rPr>
              <a:t>η</a:t>
            </a:r>
            <a:r>
              <a:rPr lang="fr-FR" sz="2200" dirty="0">
                <a:cs typeface="Tw Cen MT"/>
              </a:rPr>
              <a:t>(</a:t>
            </a:r>
            <a:r>
              <a:rPr lang="fr-FR" sz="2200" dirty="0" err="1">
                <a:cs typeface="Tw Cen MT"/>
              </a:rPr>
              <a:t>t</a:t>
            </a:r>
            <a:r>
              <a:rPr lang="fr-FR" sz="2200" dirty="0" smtClean="0">
                <a:cs typeface="Tw Cen MT"/>
              </a:rPr>
              <a:t>) are </a:t>
            </a:r>
            <a:r>
              <a:rPr lang="fr-FR" sz="2200" dirty="0" err="1" smtClean="0">
                <a:cs typeface="Tw Cen MT"/>
              </a:rPr>
              <a:t>observed</a:t>
            </a:r>
            <a:r>
              <a:rPr lang="fr-FR" sz="2200" dirty="0" smtClean="0">
                <a:cs typeface="Tw Cen MT"/>
              </a:rPr>
              <a:t> time </a:t>
            </a:r>
            <a:r>
              <a:rPr lang="fr-FR" sz="2200" dirty="0" err="1" smtClean="0">
                <a:cs typeface="Tw Cen MT"/>
              </a:rPr>
              <a:t>series</a:t>
            </a:r>
            <a:r>
              <a:rPr lang="fr-FR" sz="2200" dirty="0" smtClean="0">
                <a:cs typeface="Tw Cen MT"/>
              </a:rPr>
              <a:t> data; </a:t>
            </a:r>
            <a:r>
              <a:rPr lang="en-US" altLang="zh-CN" sz="2200" b="1" dirty="0">
                <a:ea typeface="宋体" charset="-122"/>
                <a:cs typeface="Tw Cen MT"/>
                <a:sym typeface="Symbol" pitchFamily="18" charset="2"/>
              </a:rPr>
              <a:t></a:t>
            </a:r>
            <a:r>
              <a:rPr lang="fr-FR" sz="2200" dirty="0">
                <a:cs typeface="Tw Cen MT"/>
              </a:rPr>
              <a:t>(</a:t>
            </a:r>
            <a:r>
              <a:rPr lang="fr-FR" sz="2200" dirty="0" err="1">
                <a:cs typeface="Tw Cen MT"/>
              </a:rPr>
              <a:t>t</a:t>
            </a:r>
            <a:r>
              <a:rPr lang="fr-FR" sz="2200" dirty="0" smtClean="0">
                <a:cs typeface="Tw Cen MT"/>
              </a:rPr>
              <a:t>) are </a:t>
            </a:r>
            <a:r>
              <a:rPr lang="fr-FR" sz="2200" dirty="0" err="1" smtClean="0">
                <a:cs typeface="Tw Cen MT"/>
              </a:rPr>
              <a:t>errors</a:t>
            </a:r>
            <a:endParaRPr lang="fr-FR" sz="2200" dirty="0">
              <a:latin typeface="Tw Cen MT"/>
              <a:cs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221" y="1417638"/>
            <a:ext cx="628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*this is also called Structural Vector </a:t>
            </a:r>
            <a:r>
              <a:rPr lang="en-US" dirty="0" err="1" smtClean="0"/>
              <a:t>Autoregression</a:t>
            </a:r>
            <a:r>
              <a:rPr lang="en-US" dirty="0" smtClean="0"/>
              <a:t> (SVAR)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5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67"/>
    </mc:Choice>
    <mc:Fallback xmlns="">
      <p:transition spd="slow" advTm="69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51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False Positives May Result When Homogeneity Assumption Violated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3" y="1295400"/>
            <a:ext cx="30625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68" y="3657600"/>
            <a:ext cx="31007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0625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04413" y="6101981"/>
            <a:ext cx="4238987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F2D90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prstClr val="black"/>
                </a:solidFill>
                <a:latin typeface="Tw Cen MT" pitchFamily="34" charset="0"/>
              </a:rPr>
              <a:t>Legend: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    Contemp. ROI Effects	        		Negative</a:t>
            </a:r>
            <a:endParaRPr lang="en-US" sz="1400" dirty="0">
              <a:solidFill>
                <a:prstClr val="black"/>
              </a:solidFill>
              <a:latin typeface="Tw Cen M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w Cen MT" pitchFamily="34" charset="0"/>
              </a:rPr>
              <a:t>    Lagged ROI Effects	        		False Positive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228600" y="6696809"/>
            <a:ext cx="19049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228601" y="6433710"/>
            <a:ext cx="190498" cy="0"/>
          </a:xfrm>
          <a:prstGeom prst="straightConnector1">
            <a:avLst/>
          </a:prstGeom>
          <a:ln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2548481" y="6435298"/>
            <a:ext cx="304797" cy="1588"/>
          </a:xfrm>
          <a:prstGeom prst="straightConnector1">
            <a:avLst/>
          </a:prstGeom>
          <a:ln w="15240" cmpd="sng">
            <a:solidFill>
              <a:schemeClr val="accent3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2548481" y="6686371"/>
            <a:ext cx="304797" cy="0"/>
          </a:xfrm>
          <a:prstGeom prst="straightConnector1">
            <a:avLst/>
          </a:prstGeom>
          <a:noFill/>
          <a:ln w="27940" cap="flat" cmpd="sng" algn="ctr">
            <a:solidFill>
              <a:srgbClr val="F79646">
                <a:lumMod val="75000"/>
              </a:srgbClr>
            </a:solidFill>
            <a:prstDash val="sysDash"/>
            <a:tailEnd type="triangle"/>
          </a:ln>
          <a:effectLst/>
        </p:spPr>
      </p:cxnSp>
      <p:sp>
        <p:nvSpPr>
          <p:cNvPr id="26" name="Oval 25"/>
          <p:cNvSpPr/>
          <p:nvPr/>
        </p:nvSpPr>
        <p:spPr>
          <a:xfrm>
            <a:off x="4419602" y="1828800"/>
            <a:ext cx="1280160" cy="1152144"/>
          </a:xfrm>
          <a:prstGeom prst="ellipse">
            <a:avLst/>
          </a:prstGeom>
          <a:gradFill rotWithShape="0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7467602" y="1828800"/>
            <a:ext cx="1280160" cy="1152144"/>
          </a:xfrm>
          <a:prstGeom prst="ellipse">
            <a:avLst/>
          </a:prstGeom>
          <a:gradFill rotWithShape="0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4419602" y="3962400"/>
            <a:ext cx="1280160" cy="1152144"/>
          </a:xfrm>
          <a:prstGeom prst="ellipse">
            <a:avLst/>
          </a:prstGeom>
          <a:gradFill rotWithShape="0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467602" y="3962400"/>
            <a:ext cx="1280160" cy="1152144"/>
          </a:xfrm>
          <a:prstGeom prst="ellipse">
            <a:avLst/>
          </a:prstGeom>
          <a:gradFill rotWithShape="0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4</a:t>
            </a:r>
          </a:p>
        </p:txBody>
      </p:sp>
      <p:cxnSp>
        <p:nvCxnSpPr>
          <p:cNvPr id="30" name="Shape 19"/>
          <p:cNvCxnSpPr>
            <a:stCxn id="27" idx="7"/>
            <a:endCxn id="27" idx="6"/>
          </p:cNvCxnSpPr>
          <p:nvPr/>
        </p:nvCxnSpPr>
        <p:spPr>
          <a:xfrm rot="16200000" flipH="1">
            <a:off x="8450351" y="2107462"/>
            <a:ext cx="407345" cy="187475"/>
          </a:xfrm>
          <a:prstGeom prst="curvedConnector4">
            <a:avLst>
              <a:gd name="adj1" fmla="val -33404"/>
              <a:gd name="adj2" fmla="val 221936"/>
            </a:avLst>
          </a:prstGeom>
          <a:noFill/>
          <a:ln w="10414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31" name="Shape 38"/>
          <p:cNvCxnSpPr>
            <a:stCxn id="29" idx="6"/>
            <a:endCxn id="29" idx="5"/>
          </p:cNvCxnSpPr>
          <p:nvPr/>
        </p:nvCxnSpPr>
        <p:spPr>
          <a:xfrm flipH="1">
            <a:off x="8560287" y="4538472"/>
            <a:ext cx="187475" cy="407345"/>
          </a:xfrm>
          <a:prstGeom prst="curvedConnector4">
            <a:avLst>
              <a:gd name="adj1" fmla="val -121936"/>
              <a:gd name="adj2" fmla="val 139235"/>
            </a:avLst>
          </a:prstGeom>
          <a:noFill/>
          <a:ln w="11303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32" name="Straight Arrow Connector 31"/>
          <p:cNvCxnSpPr>
            <a:stCxn id="29" idx="1"/>
            <a:endCxn id="26" idx="5"/>
          </p:cNvCxnSpPr>
          <p:nvPr/>
        </p:nvCxnSpPr>
        <p:spPr>
          <a:xfrm flipH="1" flipV="1">
            <a:off x="5512287" y="2812216"/>
            <a:ext cx="2142790" cy="1318912"/>
          </a:xfrm>
          <a:prstGeom prst="straightConnector1">
            <a:avLst/>
          </a:prstGeom>
          <a:noFill/>
          <a:ln w="190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3" name="Straight Arrow Connector 32"/>
          <p:cNvCxnSpPr>
            <a:stCxn id="27" idx="4"/>
            <a:endCxn id="29" idx="0"/>
          </p:cNvCxnSpPr>
          <p:nvPr/>
        </p:nvCxnSpPr>
        <p:spPr>
          <a:xfrm rot="5400000">
            <a:off x="7616954" y="3471672"/>
            <a:ext cx="981456" cy="1588"/>
          </a:xfrm>
          <a:prstGeom prst="straightConnector1">
            <a:avLst/>
          </a:prstGeom>
          <a:noFill/>
          <a:ln w="8382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/>
          <p:cNvCxnSpPr>
            <a:stCxn id="27" idx="2"/>
            <a:endCxn id="26" idx="6"/>
          </p:cNvCxnSpPr>
          <p:nvPr/>
        </p:nvCxnSpPr>
        <p:spPr>
          <a:xfrm flipH="1">
            <a:off x="5699762" y="2404872"/>
            <a:ext cx="1767840" cy="0"/>
          </a:xfrm>
          <a:prstGeom prst="straightConnector1">
            <a:avLst/>
          </a:prstGeom>
          <a:noFill/>
          <a:ln w="11049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5" name="Shape 53"/>
          <p:cNvCxnSpPr>
            <a:stCxn id="28" idx="2"/>
            <a:endCxn id="28" idx="3"/>
          </p:cNvCxnSpPr>
          <p:nvPr/>
        </p:nvCxnSpPr>
        <p:spPr>
          <a:xfrm rot="10800000" flipH="1" flipV="1">
            <a:off x="4419601" y="4538471"/>
            <a:ext cx="187475" cy="407345"/>
          </a:xfrm>
          <a:prstGeom prst="curvedConnector4">
            <a:avLst>
              <a:gd name="adj1" fmla="val -121936"/>
              <a:gd name="adj2" fmla="val 133404"/>
            </a:avLst>
          </a:prstGeom>
          <a:noFill/>
          <a:ln w="10541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36" name="Shape 64"/>
          <p:cNvCxnSpPr>
            <a:stCxn id="26" idx="1"/>
            <a:endCxn id="26" idx="2"/>
          </p:cNvCxnSpPr>
          <p:nvPr/>
        </p:nvCxnSpPr>
        <p:spPr>
          <a:xfrm rot="16200000" flipH="1" flipV="1">
            <a:off x="4309667" y="2107461"/>
            <a:ext cx="407345" cy="187475"/>
          </a:xfrm>
          <a:prstGeom prst="curvedConnector4">
            <a:avLst>
              <a:gd name="adj1" fmla="val -30489"/>
              <a:gd name="adj2" fmla="val 221936"/>
            </a:avLst>
          </a:prstGeom>
          <a:noFill/>
          <a:ln w="11557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37" name="Straight Arrow Connector 36"/>
          <p:cNvCxnSpPr>
            <a:stCxn id="27" idx="3"/>
            <a:endCxn id="28" idx="7"/>
          </p:cNvCxnSpPr>
          <p:nvPr/>
        </p:nvCxnSpPr>
        <p:spPr>
          <a:xfrm flipH="1">
            <a:off x="5512287" y="2812216"/>
            <a:ext cx="2142790" cy="1318912"/>
          </a:xfrm>
          <a:prstGeom prst="straightConnector1">
            <a:avLst/>
          </a:prstGeom>
          <a:noFill/>
          <a:ln w="7874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>
            <a:off x="5257802" y="2971800"/>
            <a:ext cx="2286000" cy="1371600"/>
          </a:xfrm>
          <a:prstGeom prst="straightConnector1">
            <a:avLst/>
          </a:prstGeom>
          <a:noFill/>
          <a:ln w="1524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9" name="Straight Arrow Connector 38"/>
          <p:cNvCxnSpPr>
            <a:stCxn id="28" idx="6"/>
            <a:endCxn id="29" idx="2"/>
          </p:cNvCxnSpPr>
          <p:nvPr/>
        </p:nvCxnSpPr>
        <p:spPr>
          <a:xfrm>
            <a:off x="5699762" y="4538472"/>
            <a:ext cx="1767840" cy="0"/>
          </a:xfrm>
          <a:prstGeom prst="straightConnector1">
            <a:avLst/>
          </a:prstGeom>
          <a:noFill/>
          <a:ln w="27940" cap="flat" cmpd="sng" algn="ctr">
            <a:solidFill>
              <a:srgbClr val="F79646">
                <a:lumMod val="75000"/>
              </a:srgbClr>
            </a:solidFill>
            <a:prstDash val="sysDash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574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43600" y="1307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 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57400" y="3669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 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8305799">
            <a:off x="2231427" y="3821605"/>
            <a:ext cx="914400" cy="18410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1331E-6 L -0.01198 -0.055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27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43403 0.1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8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451 0.05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" grpId="0"/>
      <p:bldP spid="3" grpId="1"/>
      <p:bldP spid="40" grpId="0"/>
      <p:bldP spid="40" grpId="1"/>
      <p:bldP spid="41" grpId="0"/>
      <p:bldP spid="41" grpId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697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Tw Cen MT"/>
                <a:cs typeface="Tw Cen MT"/>
              </a:rPr>
              <a:t>Standard Methods are Unable to Identify Directed Relations at the Individual Level</a:t>
            </a:r>
            <a:endParaRPr lang="en-US" sz="35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4" y="1495614"/>
            <a:ext cx="4187188" cy="41148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w Cen MT"/>
                <a:cs typeface="Tw Cen MT"/>
              </a:rPr>
              <a:t>Smith et al. (2011) Tested 38 connectivity methods on 28 sets of simulated data </a:t>
            </a:r>
          </a:p>
          <a:p>
            <a:r>
              <a:rPr lang="en-US" sz="2600" dirty="0">
                <a:cs typeface="Tw Cen MT"/>
              </a:rPr>
              <a:t>None of the methods tested could recover the presence of a path and the directionality:</a:t>
            </a:r>
          </a:p>
          <a:p>
            <a:r>
              <a:rPr lang="en-US" sz="2600" dirty="0" smtClean="0">
                <a:cs typeface="Tw Cen MT"/>
              </a:rPr>
              <a:t>Unified SEM also couldn’t recover the direction, nor could LiNGAM, GES, or PC.</a:t>
            </a:r>
            <a:endParaRPr lang="en-US" sz="2600" dirty="0">
              <a:cs typeface="Tw Cen M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83724" y="1510845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ROI6</a:t>
            </a:r>
          </a:p>
        </p:txBody>
      </p:sp>
      <p:sp>
        <p:nvSpPr>
          <p:cNvPr id="5" name="Oval 4"/>
          <p:cNvSpPr/>
          <p:nvPr/>
        </p:nvSpPr>
        <p:spPr>
          <a:xfrm>
            <a:off x="7906971" y="3422794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ROI8</a:t>
            </a:r>
          </a:p>
        </p:txBody>
      </p:sp>
      <p:sp>
        <p:nvSpPr>
          <p:cNvPr id="6" name="Oval 5"/>
          <p:cNvSpPr/>
          <p:nvPr/>
        </p:nvSpPr>
        <p:spPr>
          <a:xfrm>
            <a:off x="8423729" y="223378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ROI7</a:t>
            </a:r>
          </a:p>
        </p:txBody>
      </p:sp>
      <p:sp>
        <p:nvSpPr>
          <p:cNvPr id="7" name="Oval 6"/>
          <p:cNvSpPr/>
          <p:nvPr/>
        </p:nvSpPr>
        <p:spPr>
          <a:xfrm>
            <a:off x="6787687" y="3418299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ROI9</a:t>
            </a:r>
          </a:p>
        </p:txBody>
      </p:sp>
      <p:cxnSp>
        <p:nvCxnSpPr>
          <p:cNvPr id="8" name="Straight Arrow Connector 7"/>
          <p:cNvCxnSpPr>
            <a:stCxn id="6" idx="4"/>
            <a:endCxn id="5" idx="7"/>
          </p:cNvCxnSpPr>
          <p:nvPr/>
        </p:nvCxnSpPr>
        <p:spPr>
          <a:xfrm rot="5400000">
            <a:off x="8412244" y="3160835"/>
            <a:ext cx="502930" cy="256412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10800000" flipV="1">
            <a:off x="6899731" y="1912738"/>
            <a:ext cx="483994" cy="45993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271198" y="225024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ROI10	</a:t>
            </a:r>
          </a:p>
        </p:txBody>
      </p:sp>
      <p:cxnSp>
        <p:nvCxnSpPr>
          <p:cNvPr id="11" name="Straight Arrow Connector 10"/>
          <p:cNvCxnSpPr>
            <a:stCxn id="7" idx="0"/>
            <a:endCxn id="10" idx="5"/>
          </p:cNvCxnSpPr>
          <p:nvPr/>
        </p:nvCxnSpPr>
        <p:spPr>
          <a:xfrm flipH="1" flipV="1">
            <a:off x="6899730" y="2936324"/>
            <a:ext cx="256143" cy="48197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6"/>
          </p:cNvCxnSpPr>
          <p:nvPr/>
        </p:nvCxnSpPr>
        <p:spPr>
          <a:xfrm flipH="1" flipV="1">
            <a:off x="7524058" y="3820193"/>
            <a:ext cx="382913" cy="449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6" idx="1"/>
          </p:cNvCxnSpPr>
          <p:nvPr/>
        </p:nvCxnSpPr>
        <p:spPr>
          <a:xfrm>
            <a:off x="8120095" y="1912739"/>
            <a:ext cx="411473" cy="438761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14826" y="3088693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</a:t>
            </a:r>
          </a:p>
        </p:txBody>
      </p:sp>
      <p:sp>
        <p:nvSpPr>
          <p:cNvPr id="15" name="Oval 14"/>
          <p:cNvSpPr/>
          <p:nvPr/>
        </p:nvSpPr>
        <p:spPr>
          <a:xfrm>
            <a:off x="5538073" y="5000641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ROI3</a:t>
            </a:r>
          </a:p>
        </p:txBody>
      </p:sp>
      <p:sp>
        <p:nvSpPr>
          <p:cNvPr id="16" name="Oval 15"/>
          <p:cNvSpPr/>
          <p:nvPr/>
        </p:nvSpPr>
        <p:spPr>
          <a:xfrm>
            <a:off x="6054831" y="3811636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ROI2</a:t>
            </a:r>
          </a:p>
        </p:txBody>
      </p:sp>
      <p:sp>
        <p:nvSpPr>
          <p:cNvPr id="17" name="Oval 16"/>
          <p:cNvSpPr/>
          <p:nvPr/>
        </p:nvSpPr>
        <p:spPr>
          <a:xfrm>
            <a:off x="4418789" y="4996147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ROI4</a:t>
            </a:r>
          </a:p>
        </p:txBody>
      </p:sp>
      <p:cxnSp>
        <p:nvCxnSpPr>
          <p:cNvPr id="18" name="Straight Arrow Connector 17"/>
          <p:cNvCxnSpPr>
            <a:stCxn id="16" idx="4"/>
            <a:endCxn id="15" idx="7"/>
          </p:cNvCxnSpPr>
          <p:nvPr/>
        </p:nvCxnSpPr>
        <p:spPr>
          <a:xfrm rot="5400000">
            <a:off x="6043346" y="4738682"/>
            <a:ext cx="502930" cy="256412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7"/>
          </p:cNvCxnSpPr>
          <p:nvPr/>
        </p:nvCxnSpPr>
        <p:spPr>
          <a:xfrm rot="10800000" flipV="1">
            <a:off x="4530833" y="3490586"/>
            <a:ext cx="483994" cy="45993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902300" y="383280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ROI5</a:t>
            </a:r>
          </a:p>
        </p:txBody>
      </p:sp>
      <p:cxnSp>
        <p:nvCxnSpPr>
          <p:cNvPr id="21" name="Straight Arrow Connector 20"/>
          <p:cNvCxnSpPr>
            <a:stCxn id="17" idx="1"/>
            <a:endCxn id="20" idx="4"/>
          </p:cNvCxnSpPr>
          <p:nvPr/>
        </p:nvCxnSpPr>
        <p:spPr>
          <a:xfrm flipH="1" flipV="1">
            <a:off x="4270486" y="4636596"/>
            <a:ext cx="256142" cy="47726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7" idx="6"/>
          </p:cNvCxnSpPr>
          <p:nvPr/>
        </p:nvCxnSpPr>
        <p:spPr>
          <a:xfrm flipH="1" flipV="1">
            <a:off x="5155160" y="5398040"/>
            <a:ext cx="382913" cy="449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6"/>
            <a:endCxn id="16" idx="1"/>
          </p:cNvCxnSpPr>
          <p:nvPr/>
        </p:nvCxnSpPr>
        <p:spPr>
          <a:xfrm>
            <a:off x="5751197" y="3490586"/>
            <a:ext cx="411473" cy="438761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5"/>
          <p:cNvCxnSpPr>
            <a:stCxn id="15" idx="6"/>
            <a:endCxn id="5" idx="5"/>
          </p:cNvCxnSpPr>
          <p:nvPr/>
        </p:nvCxnSpPr>
        <p:spPr>
          <a:xfrm flipV="1">
            <a:off x="6274444" y="4108870"/>
            <a:ext cx="2261059" cy="1293665"/>
          </a:xfrm>
          <a:prstGeom prst="curvedConnector2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9050" y="635826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Smith et al., 2011</a:t>
            </a:r>
          </a:p>
        </p:txBody>
      </p:sp>
      <p:cxnSp>
        <p:nvCxnSpPr>
          <p:cNvPr id="27" name="Curved Connector 26"/>
          <p:cNvCxnSpPr>
            <a:stCxn id="4" idx="7"/>
            <a:endCxn id="4" idx="0"/>
          </p:cNvCxnSpPr>
          <p:nvPr/>
        </p:nvCxnSpPr>
        <p:spPr>
          <a:xfrm rot="16200000" flipV="1">
            <a:off x="7823227" y="1439528"/>
            <a:ext cx="117712" cy="260346"/>
          </a:xfrm>
          <a:prstGeom prst="curvedConnector3">
            <a:avLst>
              <a:gd name="adj1" fmla="val 230739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0" idx="1"/>
            <a:endCxn id="10" idx="2"/>
          </p:cNvCxnSpPr>
          <p:nvPr/>
        </p:nvCxnSpPr>
        <p:spPr>
          <a:xfrm rot="16200000" flipH="1" flipV="1">
            <a:off x="6183027" y="2456131"/>
            <a:ext cx="284182" cy="107839"/>
          </a:xfrm>
          <a:prstGeom prst="curvedConnector4">
            <a:avLst>
              <a:gd name="adj1" fmla="val -21969"/>
              <a:gd name="adj2" fmla="val 31198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7" idx="5"/>
            <a:endCxn id="7" idx="4"/>
          </p:cNvCxnSpPr>
          <p:nvPr/>
        </p:nvCxnSpPr>
        <p:spPr>
          <a:xfrm rot="5400000">
            <a:off x="7227190" y="4033058"/>
            <a:ext cx="117712" cy="260346"/>
          </a:xfrm>
          <a:prstGeom prst="curvedConnector3">
            <a:avLst>
              <a:gd name="adj1" fmla="val 2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5" idx="4"/>
            <a:endCxn id="5" idx="3"/>
          </p:cNvCxnSpPr>
          <p:nvPr/>
        </p:nvCxnSpPr>
        <p:spPr>
          <a:xfrm rot="5400000" flipH="1">
            <a:off x="8086128" y="4037553"/>
            <a:ext cx="117712" cy="260347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6" idx="7"/>
          </p:cNvCxnSpPr>
          <p:nvPr/>
        </p:nvCxnSpPr>
        <p:spPr>
          <a:xfrm rot="16200000" flipH="1">
            <a:off x="8863232" y="2162471"/>
            <a:ext cx="117712" cy="260346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4" idx="0"/>
            <a:endCxn id="14" idx="7"/>
          </p:cNvCxnSpPr>
          <p:nvPr/>
        </p:nvCxnSpPr>
        <p:spPr>
          <a:xfrm rot="16200000" flipH="1">
            <a:off x="5454329" y="3017376"/>
            <a:ext cx="117712" cy="260346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6"/>
            <a:endCxn id="16" idx="5"/>
          </p:cNvCxnSpPr>
          <p:nvPr/>
        </p:nvCxnSpPr>
        <p:spPr>
          <a:xfrm flipH="1">
            <a:off x="6683363" y="4213530"/>
            <a:ext cx="107839" cy="284182"/>
          </a:xfrm>
          <a:prstGeom prst="curvedConnector4">
            <a:avLst>
              <a:gd name="adj1" fmla="val -156562"/>
              <a:gd name="adj2" fmla="val 153514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5" idx="5"/>
            <a:endCxn id="15" idx="4"/>
          </p:cNvCxnSpPr>
          <p:nvPr/>
        </p:nvCxnSpPr>
        <p:spPr>
          <a:xfrm rot="5400000">
            <a:off x="5977576" y="5615400"/>
            <a:ext cx="117712" cy="260346"/>
          </a:xfrm>
          <a:prstGeom prst="curvedConnector3">
            <a:avLst>
              <a:gd name="adj1" fmla="val 230738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4"/>
            <a:endCxn id="17" idx="3"/>
          </p:cNvCxnSpPr>
          <p:nvPr/>
        </p:nvCxnSpPr>
        <p:spPr>
          <a:xfrm rot="5400000" flipH="1">
            <a:off x="4597946" y="5610906"/>
            <a:ext cx="117712" cy="260347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0" idx="1"/>
            <a:endCxn id="20" idx="0"/>
          </p:cNvCxnSpPr>
          <p:nvPr/>
        </p:nvCxnSpPr>
        <p:spPr>
          <a:xfrm rot="5400000" flipH="1" flipV="1">
            <a:off x="4081456" y="3761491"/>
            <a:ext cx="117712" cy="260347"/>
          </a:xfrm>
          <a:prstGeom prst="curvedConnector3">
            <a:avLst>
              <a:gd name="adj1" fmla="val 230738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Tw Cen MT"/>
                <a:cs typeface="Tw Cen MT"/>
              </a:rPr>
              <a:t>Follow-up work revealed some insights</a:t>
            </a:r>
            <a:endParaRPr lang="en-US" sz="35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7" y="1314823"/>
            <a:ext cx="3558653" cy="4766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w Cen MT"/>
                <a:cs typeface="Tw Cen MT"/>
              </a:rPr>
              <a:t>At least two sets of approaches that utilize some information from the sample can recover the presence and direction of effects:</a:t>
            </a:r>
          </a:p>
          <a:p>
            <a:pPr marL="374904" lvl="1" indent="-182880"/>
            <a:r>
              <a:rPr lang="en-US" sz="2200" dirty="0" smtClean="0">
                <a:latin typeface="Tw Cen MT"/>
                <a:cs typeface="Tw Cen MT"/>
              </a:rPr>
              <a:t>LiNGAM-inspired procedures (Ramsey, Hanson, &amp; </a:t>
            </a:r>
            <a:r>
              <a:rPr lang="en-US" sz="2200" dirty="0" err="1" smtClean="0">
                <a:latin typeface="Tw Cen MT"/>
                <a:cs typeface="Tw Cen MT"/>
              </a:rPr>
              <a:t>Glymour</a:t>
            </a:r>
            <a:r>
              <a:rPr lang="en-US" sz="2200" dirty="0" smtClean="0">
                <a:latin typeface="Tw Cen MT"/>
                <a:cs typeface="Tw Cen MT"/>
              </a:rPr>
              <a:t>, 2011; </a:t>
            </a:r>
            <a:r>
              <a:rPr lang="en-US" sz="2200" dirty="0">
                <a:cs typeface="Tw Cen MT"/>
              </a:rPr>
              <a:t>Ramsey, Sanchez-Romero, &amp; </a:t>
            </a:r>
            <a:r>
              <a:rPr lang="en-US" sz="2200" dirty="0" err="1">
                <a:cs typeface="Tw Cen MT"/>
              </a:rPr>
              <a:t>Glymour</a:t>
            </a:r>
            <a:r>
              <a:rPr lang="en-US" sz="2200" dirty="0">
                <a:cs typeface="Tw Cen MT"/>
              </a:rPr>
              <a:t>, </a:t>
            </a:r>
            <a:r>
              <a:rPr lang="en-US" sz="2200" dirty="0" smtClean="0">
                <a:cs typeface="Tw Cen MT"/>
              </a:rPr>
              <a:t>2013).</a:t>
            </a:r>
            <a:endParaRPr lang="en-US" sz="2200" dirty="0" smtClean="0">
              <a:latin typeface="Tw Cen MT"/>
              <a:cs typeface="Tw Cen MT"/>
            </a:endParaRPr>
          </a:p>
          <a:p>
            <a:pPr marL="374904" lvl="1" indent="-182880"/>
            <a:r>
              <a:rPr lang="en-US" sz="2200" dirty="0" smtClean="0">
                <a:latin typeface="Tw Cen MT"/>
                <a:cs typeface="Tw Cen MT"/>
              </a:rPr>
              <a:t>Group Iterative Multiple Model Estimation (GIMME; Gates &amp; </a:t>
            </a:r>
            <a:r>
              <a:rPr lang="en-US" sz="2200" dirty="0" err="1" smtClean="0">
                <a:latin typeface="Tw Cen MT"/>
                <a:cs typeface="Tw Cen MT"/>
              </a:rPr>
              <a:t>Molenaar</a:t>
            </a:r>
            <a:r>
              <a:rPr lang="en-US" sz="2200" dirty="0" smtClean="0">
                <a:latin typeface="Tw Cen MT"/>
                <a:cs typeface="Tw Cen MT"/>
              </a:rPr>
              <a:t>, 2012).</a:t>
            </a:r>
          </a:p>
        </p:txBody>
      </p:sp>
      <p:sp>
        <p:nvSpPr>
          <p:cNvPr id="4" name="Oval 3"/>
          <p:cNvSpPr/>
          <p:nvPr/>
        </p:nvSpPr>
        <p:spPr>
          <a:xfrm>
            <a:off x="7383724" y="1510845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ROI6</a:t>
            </a:r>
          </a:p>
        </p:txBody>
      </p:sp>
      <p:sp>
        <p:nvSpPr>
          <p:cNvPr id="5" name="Oval 4"/>
          <p:cNvSpPr/>
          <p:nvPr/>
        </p:nvSpPr>
        <p:spPr>
          <a:xfrm>
            <a:off x="7906971" y="3422794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ROI8</a:t>
            </a:r>
          </a:p>
        </p:txBody>
      </p:sp>
      <p:sp>
        <p:nvSpPr>
          <p:cNvPr id="6" name="Oval 5"/>
          <p:cNvSpPr/>
          <p:nvPr/>
        </p:nvSpPr>
        <p:spPr>
          <a:xfrm>
            <a:off x="8423729" y="223378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ROI7</a:t>
            </a:r>
          </a:p>
        </p:txBody>
      </p:sp>
      <p:sp>
        <p:nvSpPr>
          <p:cNvPr id="7" name="Oval 6"/>
          <p:cNvSpPr/>
          <p:nvPr/>
        </p:nvSpPr>
        <p:spPr>
          <a:xfrm>
            <a:off x="6787687" y="3418299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ROI9</a:t>
            </a:r>
          </a:p>
        </p:txBody>
      </p:sp>
      <p:cxnSp>
        <p:nvCxnSpPr>
          <p:cNvPr id="8" name="Straight Arrow Connector 7"/>
          <p:cNvCxnSpPr>
            <a:stCxn id="6" idx="4"/>
            <a:endCxn id="5" idx="7"/>
          </p:cNvCxnSpPr>
          <p:nvPr/>
        </p:nvCxnSpPr>
        <p:spPr>
          <a:xfrm rot="5400000">
            <a:off x="8412244" y="3160835"/>
            <a:ext cx="502930" cy="256412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10800000" flipV="1">
            <a:off x="6899731" y="1912738"/>
            <a:ext cx="483994" cy="45993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271198" y="225024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ROI10	</a:t>
            </a:r>
          </a:p>
        </p:txBody>
      </p:sp>
      <p:cxnSp>
        <p:nvCxnSpPr>
          <p:cNvPr id="11" name="Straight Arrow Connector 10"/>
          <p:cNvCxnSpPr>
            <a:stCxn id="7" idx="0"/>
            <a:endCxn id="10" idx="5"/>
          </p:cNvCxnSpPr>
          <p:nvPr/>
        </p:nvCxnSpPr>
        <p:spPr>
          <a:xfrm flipH="1" flipV="1">
            <a:off x="6899730" y="2936324"/>
            <a:ext cx="256143" cy="48197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6"/>
          </p:cNvCxnSpPr>
          <p:nvPr/>
        </p:nvCxnSpPr>
        <p:spPr>
          <a:xfrm flipH="1" flipV="1">
            <a:off x="7524058" y="3820193"/>
            <a:ext cx="382913" cy="449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6" idx="1"/>
          </p:cNvCxnSpPr>
          <p:nvPr/>
        </p:nvCxnSpPr>
        <p:spPr>
          <a:xfrm>
            <a:off x="8120095" y="1912739"/>
            <a:ext cx="411473" cy="438761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14826" y="3088693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</a:t>
            </a:r>
          </a:p>
        </p:txBody>
      </p:sp>
      <p:sp>
        <p:nvSpPr>
          <p:cNvPr id="15" name="Oval 14"/>
          <p:cNvSpPr/>
          <p:nvPr/>
        </p:nvSpPr>
        <p:spPr>
          <a:xfrm>
            <a:off x="5538073" y="5000641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ROI3</a:t>
            </a:r>
          </a:p>
        </p:txBody>
      </p:sp>
      <p:sp>
        <p:nvSpPr>
          <p:cNvPr id="16" name="Oval 15"/>
          <p:cNvSpPr/>
          <p:nvPr/>
        </p:nvSpPr>
        <p:spPr>
          <a:xfrm>
            <a:off x="6054831" y="3811636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ROI2</a:t>
            </a:r>
          </a:p>
        </p:txBody>
      </p:sp>
      <p:sp>
        <p:nvSpPr>
          <p:cNvPr id="17" name="Oval 16"/>
          <p:cNvSpPr/>
          <p:nvPr/>
        </p:nvSpPr>
        <p:spPr>
          <a:xfrm>
            <a:off x="4418789" y="4996147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ROI4</a:t>
            </a:r>
          </a:p>
        </p:txBody>
      </p:sp>
      <p:cxnSp>
        <p:nvCxnSpPr>
          <p:cNvPr id="18" name="Straight Arrow Connector 17"/>
          <p:cNvCxnSpPr>
            <a:stCxn id="16" idx="4"/>
            <a:endCxn id="15" idx="7"/>
          </p:cNvCxnSpPr>
          <p:nvPr/>
        </p:nvCxnSpPr>
        <p:spPr>
          <a:xfrm rot="5400000">
            <a:off x="6043346" y="4738682"/>
            <a:ext cx="502930" cy="256412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7"/>
          </p:cNvCxnSpPr>
          <p:nvPr/>
        </p:nvCxnSpPr>
        <p:spPr>
          <a:xfrm rot="10800000" flipV="1">
            <a:off x="4530833" y="3490586"/>
            <a:ext cx="483994" cy="45993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902300" y="3832808"/>
            <a:ext cx="736371" cy="803788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ROI5</a:t>
            </a:r>
          </a:p>
        </p:txBody>
      </p:sp>
      <p:cxnSp>
        <p:nvCxnSpPr>
          <p:cNvPr id="21" name="Straight Arrow Connector 20"/>
          <p:cNvCxnSpPr>
            <a:stCxn id="17" idx="1"/>
            <a:endCxn id="20" idx="4"/>
          </p:cNvCxnSpPr>
          <p:nvPr/>
        </p:nvCxnSpPr>
        <p:spPr>
          <a:xfrm flipH="1" flipV="1">
            <a:off x="4270486" y="4636596"/>
            <a:ext cx="256142" cy="477263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7" idx="6"/>
          </p:cNvCxnSpPr>
          <p:nvPr/>
        </p:nvCxnSpPr>
        <p:spPr>
          <a:xfrm flipH="1" flipV="1">
            <a:off x="5155160" y="5398040"/>
            <a:ext cx="382913" cy="449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6"/>
            <a:endCxn id="16" idx="1"/>
          </p:cNvCxnSpPr>
          <p:nvPr/>
        </p:nvCxnSpPr>
        <p:spPr>
          <a:xfrm>
            <a:off x="5751197" y="3490586"/>
            <a:ext cx="411473" cy="438761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5"/>
          <p:cNvCxnSpPr>
            <a:stCxn id="15" idx="6"/>
            <a:endCxn id="5" idx="5"/>
          </p:cNvCxnSpPr>
          <p:nvPr/>
        </p:nvCxnSpPr>
        <p:spPr>
          <a:xfrm flipV="1">
            <a:off x="6274444" y="4108870"/>
            <a:ext cx="2261059" cy="1293665"/>
          </a:xfrm>
          <a:prstGeom prst="curvedConnector2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4" idx="7"/>
            <a:endCxn id="4" idx="0"/>
          </p:cNvCxnSpPr>
          <p:nvPr/>
        </p:nvCxnSpPr>
        <p:spPr>
          <a:xfrm rot="16200000" flipV="1">
            <a:off x="7823227" y="1439528"/>
            <a:ext cx="117712" cy="260346"/>
          </a:xfrm>
          <a:prstGeom prst="curvedConnector3">
            <a:avLst>
              <a:gd name="adj1" fmla="val 230739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0" idx="1"/>
            <a:endCxn id="10" idx="2"/>
          </p:cNvCxnSpPr>
          <p:nvPr/>
        </p:nvCxnSpPr>
        <p:spPr>
          <a:xfrm rot="16200000" flipH="1" flipV="1">
            <a:off x="6183027" y="2456131"/>
            <a:ext cx="284182" cy="107839"/>
          </a:xfrm>
          <a:prstGeom prst="curvedConnector4">
            <a:avLst>
              <a:gd name="adj1" fmla="val -21969"/>
              <a:gd name="adj2" fmla="val 31198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7" idx="5"/>
            <a:endCxn id="7" idx="4"/>
          </p:cNvCxnSpPr>
          <p:nvPr/>
        </p:nvCxnSpPr>
        <p:spPr>
          <a:xfrm rot="5400000">
            <a:off x="7227190" y="4033058"/>
            <a:ext cx="117712" cy="260346"/>
          </a:xfrm>
          <a:prstGeom prst="curvedConnector3">
            <a:avLst>
              <a:gd name="adj1" fmla="val 2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5" idx="4"/>
            <a:endCxn id="5" idx="3"/>
          </p:cNvCxnSpPr>
          <p:nvPr/>
        </p:nvCxnSpPr>
        <p:spPr>
          <a:xfrm rot="5400000" flipH="1">
            <a:off x="8086128" y="4037553"/>
            <a:ext cx="117712" cy="260347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6" idx="7"/>
          </p:cNvCxnSpPr>
          <p:nvPr/>
        </p:nvCxnSpPr>
        <p:spPr>
          <a:xfrm rot="16200000" flipH="1">
            <a:off x="8863232" y="2162471"/>
            <a:ext cx="117712" cy="260346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4" idx="0"/>
            <a:endCxn id="14" idx="7"/>
          </p:cNvCxnSpPr>
          <p:nvPr/>
        </p:nvCxnSpPr>
        <p:spPr>
          <a:xfrm rot="16200000" flipH="1">
            <a:off x="5454329" y="3017376"/>
            <a:ext cx="117712" cy="260346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6"/>
            <a:endCxn id="16" idx="5"/>
          </p:cNvCxnSpPr>
          <p:nvPr/>
        </p:nvCxnSpPr>
        <p:spPr>
          <a:xfrm flipH="1">
            <a:off x="6683363" y="4213530"/>
            <a:ext cx="107839" cy="284182"/>
          </a:xfrm>
          <a:prstGeom prst="curvedConnector4">
            <a:avLst>
              <a:gd name="adj1" fmla="val -156562"/>
              <a:gd name="adj2" fmla="val 153514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5" idx="5"/>
            <a:endCxn id="15" idx="4"/>
          </p:cNvCxnSpPr>
          <p:nvPr/>
        </p:nvCxnSpPr>
        <p:spPr>
          <a:xfrm rot="5400000">
            <a:off x="5977576" y="5615400"/>
            <a:ext cx="117712" cy="260346"/>
          </a:xfrm>
          <a:prstGeom prst="curvedConnector3">
            <a:avLst>
              <a:gd name="adj1" fmla="val 230738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4"/>
            <a:endCxn id="17" idx="3"/>
          </p:cNvCxnSpPr>
          <p:nvPr/>
        </p:nvCxnSpPr>
        <p:spPr>
          <a:xfrm rot="5400000" flipH="1">
            <a:off x="4597946" y="5610906"/>
            <a:ext cx="117712" cy="260347"/>
          </a:xfrm>
          <a:prstGeom prst="curvedConnector3">
            <a:avLst>
              <a:gd name="adj1" fmla="val -19420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0" idx="1"/>
            <a:endCxn id="20" idx="0"/>
          </p:cNvCxnSpPr>
          <p:nvPr/>
        </p:nvCxnSpPr>
        <p:spPr>
          <a:xfrm rot="5400000" flipH="1" flipV="1">
            <a:off x="4081456" y="3761491"/>
            <a:ext cx="117712" cy="260347"/>
          </a:xfrm>
          <a:prstGeom prst="curvedConnector3">
            <a:avLst>
              <a:gd name="adj1" fmla="val 230738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12" y="1344813"/>
            <a:ext cx="5776687" cy="44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Tw Cen MT"/>
                <a:cs typeface="Tw Cen MT"/>
              </a:rPr>
              <a:t>Model Selection Using Modification Indices (Lagrange Multiplier Test Equivalents)</a:t>
            </a:r>
            <a:endParaRPr lang="en-US" sz="3000" dirty="0"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" y="6211669"/>
            <a:ext cx="42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/>
                <a:cs typeface="Tw Cen MT"/>
              </a:rPr>
              <a:t>Engle, 1984; Gates et al., 2010; </a:t>
            </a:r>
            <a:r>
              <a:rPr lang="en-US" dirty="0" err="1" smtClean="0">
                <a:solidFill>
                  <a:schemeClr val="bg1"/>
                </a:solidFill>
                <a:latin typeface="Tw Cen MT"/>
                <a:cs typeface="Tw Cen MT"/>
              </a:rPr>
              <a:t>Sorbom</a:t>
            </a:r>
            <a:r>
              <a:rPr lang="en-US" dirty="0" smtClean="0">
                <a:solidFill>
                  <a:schemeClr val="bg1"/>
                </a:solidFill>
                <a:latin typeface="Tw Cen MT"/>
                <a:cs typeface="Tw Cen MT"/>
              </a:rPr>
              <a:t>, 1987</a:t>
            </a:r>
            <a:endParaRPr lang="en-US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88219" y="4109279"/>
            <a:ext cx="180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(Log Likelihood)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5421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(Null)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5421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(Parameter Freed)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1336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/>
                <a:cs typeface="Tw Cen MT"/>
              </a:rPr>
              <a:t>Modification Indices (MIs) indicate the expected change in likelihood from the null hypothesis to the alternative for each candidate parameter.</a:t>
            </a:r>
            <a:endParaRPr lang="en-US" sz="2000" dirty="0">
              <a:latin typeface="Tw Cen MT"/>
              <a:cs typeface="Tw Cen M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24200" y="2667000"/>
            <a:ext cx="609600" cy="457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82" y="3894087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31" y="4577007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Time Series Data Provides Multiple Samples of Individual Processes</a:t>
            </a:r>
            <a:endParaRPr lang="en-US" dirty="0">
              <a:latin typeface="Tw Cen MT"/>
              <a:cs typeface="Tw Cen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35" y="2022475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10" y="2254250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10" y="2495550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5" y="2727325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08" y="4818307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58" y="5046907"/>
            <a:ext cx="33147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Left Arrow 29"/>
          <p:cNvSpPr/>
          <p:nvPr/>
        </p:nvSpPr>
        <p:spPr>
          <a:xfrm>
            <a:off x="6256339" y="2252098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4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5995985" y="2542039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3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5684835" y="2843784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2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5272080" y="3131065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1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75433" y="4117353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</a:t>
            </a:r>
            <a:r>
              <a:rPr lang="en-US" i="1" dirty="0" smtClean="0">
                <a:latin typeface="Tw Cen MT"/>
                <a:cs typeface="Tw Cen MT"/>
              </a:rPr>
              <a:t>n</a:t>
            </a:r>
            <a:r>
              <a:rPr lang="en-US" dirty="0" smtClean="0">
                <a:latin typeface="Tw Cen MT"/>
                <a:cs typeface="Tw Cen MT"/>
              </a:rPr>
              <a:t> (</a:t>
            </a:r>
            <a:r>
              <a:rPr lang="en-US" i="1" dirty="0" err="1" smtClean="0">
                <a:latin typeface="Tw Cen MT"/>
                <a:cs typeface="Tw Cen MT"/>
              </a:rPr>
              <a:t>i</a:t>
            </a:r>
            <a:r>
              <a:rPr lang="en-US" i="1" dirty="0" smtClean="0">
                <a:latin typeface="Tw Cen MT"/>
                <a:cs typeface="Tw Cen MT"/>
              </a:rPr>
              <a:t>=n</a:t>
            </a:r>
            <a:r>
              <a:rPr lang="en-US" dirty="0" smtClean="0">
                <a:latin typeface="Tw Cen MT"/>
                <a:cs typeface="Tw Cen MT"/>
              </a:rPr>
              <a:t>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5815005" y="4861614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3 (</a:t>
            </a:r>
            <a:r>
              <a:rPr lang="en-US" i="1" dirty="0" err="1" smtClean="0">
                <a:latin typeface="Tw Cen MT"/>
                <a:cs typeface="Tw Cen MT"/>
              </a:rPr>
              <a:t>i</a:t>
            </a:r>
            <a:r>
              <a:rPr lang="en-US" i="1" dirty="0" smtClean="0">
                <a:latin typeface="Tw Cen MT"/>
                <a:cs typeface="Tw Cen MT"/>
              </a:rPr>
              <a:t>=3</a:t>
            </a:r>
            <a:r>
              <a:rPr lang="en-US" dirty="0" smtClean="0">
                <a:latin typeface="Tw Cen MT"/>
                <a:cs typeface="Tw Cen MT"/>
              </a:rPr>
              <a:t>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5503855" y="5163359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2 (</a:t>
            </a:r>
            <a:r>
              <a:rPr lang="en-US" i="1" dirty="0" err="1" smtClean="0">
                <a:latin typeface="Tw Cen MT"/>
                <a:cs typeface="Tw Cen MT"/>
              </a:rPr>
              <a:t>i</a:t>
            </a:r>
            <a:r>
              <a:rPr lang="en-US" i="1" dirty="0" smtClean="0">
                <a:latin typeface="Tw Cen MT"/>
                <a:cs typeface="Tw Cen MT"/>
              </a:rPr>
              <a:t>=2</a:t>
            </a:r>
            <a:r>
              <a:rPr lang="en-US" dirty="0" smtClean="0">
                <a:latin typeface="Tw Cen MT"/>
                <a:cs typeface="Tw Cen MT"/>
              </a:rPr>
              <a:t>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5106975" y="5450640"/>
            <a:ext cx="1720856" cy="484632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Sample 1 (</a:t>
            </a:r>
            <a:r>
              <a:rPr lang="en-US" i="1" dirty="0" err="1" smtClean="0">
                <a:latin typeface="Tw Cen MT"/>
                <a:cs typeface="Tw Cen MT"/>
              </a:rPr>
              <a:t>i</a:t>
            </a:r>
            <a:r>
              <a:rPr lang="en-US" i="1" dirty="0" smtClean="0">
                <a:latin typeface="Tw Cen MT"/>
                <a:cs typeface="Tw Cen MT"/>
              </a:rPr>
              <a:t>=1</a:t>
            </a:r>
            <a:r>
              <a:rPr lang="en-US" dirty="0" smtClean="0">
                <a:latin typeface="Tw Cen MT"/>
                <a:cs typeface="Tw Cen MT"/>
              </a:rPr>
              <a:t>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39635" y="4853705"/>
            <a:ext cx="110129" cy="10972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80161" y="4697352"/>
            <a:ext cx="110129" cy="10972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31348" y="4557355"/>
            <a:ext cx="110129" cy="10972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375" y="2643004"/>
            <a:ext cx="175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w Cen MT"/>
                <a:cs typeface="Tw Cen MT"/>
              </a:rPr>
              <a:t>n</a:t>
            </a:r>
            <a:r>
              <a:rPr lang="en-US" dirty="0" smtClean="0">
                <a:latin typeface="Tw Cen MT"/>
                <a:cs typeface="Tw Cen MT"/>
              </a:rPr>
              <a:t> = total number of individuals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604" y="4437431"/>
            <a:ext cx="177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w Cen MT"/>
                <a:cs typeface="Tw Cen MT"/>
              </a:rPr>
              <a:t>t</a:t>
            </a:r>
            <a:r>
              <a:rPr lang="en-US" dirty="0">
                <a:latin typeface="Tw Cen MT"/>
                <a:cs typeface="Tw Cen MT"/>
              </a:rPr>
              <a:t> = total number of time points</a:t>
            </a:r>
            <a:endParaRPr lang="en-US" i="1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845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" grpId="0" animBg="1"/>
      <p:bldP spid="20" grpId="0" animBg="1"/>
      <p:bldP spid="21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56" y="4239353"/>
            <a:ext cx="2839989" cy="2432715"/>
          </a:xfrm>
          <a:prstGeom prst="rect">
            <a:avLst/>
          </a:prstGeom>
        </p:spPr>
      </p:pic>
      <p:pic>
        <p:nvPicPr>
          <p:cNvPr id="237" name="Picture 236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58" y="4239353"/>
            <a:ext cx="2839989" cy="2432715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flipH="1">
            <a:off x="2703409" y="5914850"/>
            <a:ext cx="643244" cy="3080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2670216" y="5631001"/>
            <a:ext cx="167234" cy="591923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833891" y="4859555"/>
            <a:ext cx="797807" cy="0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3854305" y="4912955"/>
            <a:ext cx="712869" cy="353258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632677" y="5874797"/>
            <a:ext cx="804823" cy="0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175927" y="4691803"/>
            <a:ext cx="242359" cy="63139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993472" y="4691803"/>
            <a:ext cx="202676" cy="57441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040281" y="5658718"/>
            <a:ext cx="233605" cy="5642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9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Subgrouping </a:t>
            </a:r>
            <a:r>
              <a:rPr lang="en-US" dirty="0" smtClean="0">
                <a:solidFill>
                  <a:srgbClr val="000000"/>
                </a:solidFill>
                <a:latin typeface="Tw Cen MT"/>
                <a:cs typeface="Tw Cen MT"/>
              </a:rPr>
              <a:t>within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Group Iterative Multiple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 Model Estimation (GIMME)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cs typeface="Tw Cen M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81" y="1346206"/>
            <a:ext cx="4920565" cy="5088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600" dirty="0" smtClean="0">
                <a:solidFill>
                  <a:srgbClr val="000000"/>
                </a:solidFill>
                <a:latin typeface="Tw Cen MT"/>
                <a:cs typeface="Tw Cen MT"/>
              </a:rPr>
              <a:t>Arrive at group-level model using modification indices in a way that only selects paths that improve the majority of individual models.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Conduct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 model search for individual-level paths and arrive at individual-level estimates. </a:t>
            </a:r>
          </a:p>
        </p:txBody>
      </p:sp>
      <p:sp>
        <p:nvSpPr>
          <p:cNvPr id="120" name="Slide Number Placeholder 2"/>
          <p:cNvSpPr txBox="1">
            <a:spLocks/>
          </p:cNvSpPr>
          <p:nvPr/>
        </p:nvSpPr>
        <p:spPr>
          <a:xfrm>
            <a:off x="9052593" y="50905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217498-D3ED-7E4A-9BCF-D8655E5A2D2E}" type="slidenum">
              <a:rPr lang="en-US" smtClean="0">
                <a:solidFill>
                  <a:srgbClr val="404040"/>
                </a:solidFill>
                <a:latin typeface="Tw Cen MT"/>
                <a:cs typeface="Tw Cen MT"/>
              </a:rPr>
              <a:pPr/>
              <a:t>17</a:t>
            </a:fld>
            <a:r>
              <a:rPr lang="en-US" dirty="0" smtClean="0">
                <a:solidFill>
                  <a:srgbClr val="404040"/>
                </a:solidFill>
                <a:latin typeface="Tw Cen MT"/>
                <a:cs typeface="Tw Cen MT"/>
              </a:rPr>
              <a:t>/18</a:t>
            </a:r>
            <a:endParaRPr lang="en-US" dirty="0">
              <a:solidFill>
                <a:srgbClr val="404040"/>
              </a:solidFill>
              <a:latin typeface="Tw Cen MT"/>
              <a:cs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825" y="4624069"/>
            <a:ext cx="109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Person A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21117" y="4613673"/>
            <a:ext cx="109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Person B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709837" y="1155022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ROI6</a:t>
            </a:r>
          </a:p>
        </p:txBody>
      </p:sp>
      <p:sp>
        <p:nvSpPr>
          <p:cNvPr id="100" name="Oval 99"/>
          <p:cNvSpPr/>
          <p:nvPr/>
        </p:nvSpPr>
        <p:spPr>
          <a:xfrm>
            <a:off x="7399916" y="3587702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ROI8</a:t>
            </a:r>
          </a:p>
        </p:txBody>
      </p:sp>
      <p:sp>
        <p:nvSpPr>
          <p:cNvPr id="101" name="Oval 100"/>
          <p:cNvSpPr/>
          <p:nvPr/>
        </p:nvSpPr>
        <p:spPr>
          <a:xfrm>
            <a:off x="8081437" y="2074863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ROI7</a:t>
            </a:r>
          </a:p>
        </p:txBody>
      </p:sp>
      <p:sp>
        <p:nvSpPr>
          <p:cNvPr id="103" name="Oval 102"/>
          <p:cNvSpPr/>
          <p:nvPr/>
        </p:nvSpPr>
        <p:spPr>
          <a:xfrm>
            <a:off x="5923759" y="3581983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ROI9</a:t>
            </a:r>
          </a:p>
        </p:txBody>
      </p:sp>
      <p:cxnSp>
        <p:nvCxnSpPr>
          <p:cNvPr id="104" name="Straight Arrow Connector 103"/>
          <p:cNvCxnSpPr>
            <a:stCxn id="101" idx="4"/>
            <a:endCxn id="100" idx="7"/>
          </p:cNvCxnSpPr>
          <p:nvPr/>
        </p:nvCxnSpPr>
        <p:spPr>
          <a:xfrm rot="5400000">
            <a:off x="8077979" y="3248437"/>
            <a:ext cx="639906" cy="338166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5" name="Straight Arrow Connector 104"/>
          <p:cNvCxnSpPr>
            <a:stCxn id="99" idx="2"/>
          </p:cNvCxnSpPr>
          <p:nvPr/>
        </p:nvCxnSpPr>
        <p:spPr>
          <a:xfrm rot="10800000" flipV="1">
            <a:off x="6071527" y="1666373"/>
            <a:ext cx="638311" cy="58519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06" name="Oval 105"/>
          <p:cNvSpPr/>
          <p:nvPr/>
        </p:nvSpPr>
        <p:spPr>
          <a:xfrm>
            <a:off x="5242593" y="2095806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ROI10	</a:t>
            </a:r>
          </a:p>
        </p:txBody>
      </p:sp>
      <p:cxnSp>
        <p:nvCxnSpPr>
          <p:cNvPr id="107" name="Straight Arrow Connector 106"/>
          <p:cNvCxnSpPr>
            <a:stCxn id="103" idx="1"/>
          </p:cNvCxnSpPr>
          <p:nvPr/>
        </p:nvCxnSpPr>
        <p:spPr>
          <a:xfrm flipH="1" flipV="1">
            <a:off x="5728171" y="3124506"/>
            <a:ext cx="337811" cy="60724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8" name="Straight Arrow Connector 107"/>
          <p:cNvCxnSpPr>
            <a:stCxn id="100" idx="2"/>
            <a:endCxn id="103" idx="6"/>
          </p:cNvCxnSpPr>
          <p:nvPr/>
        </p:nvCxnSpPr>
        <p:spPr>
          <a:xfrm flipH="1" flipV="1">
            <a:off x="6894915" y="4093335"/>
            <a:ext cx="505001" cy="571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9" name="Straight Arrow Connector 108"/>
          <p:cNvCxnSpPr>
            <a:stCxn id="99" idx="6"/>
            <a:endCxn id="101" idx="1"/>
          </p:cNvCxnSpPr>
          <p:nvPr/>
        </p:nvCxnSpPr>
        <p:spPr>
          <a:xfrm>
            <a:off x="7680993" y="1666374"/>
            <a:ext cx="542667" cy="558260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0" name="Oval 109"/>
          <p:cNvSpPr/>
          <p:nvPr/>
        </p:nvSpPr>
        <p:spPr>
          <a:xfrm>
            <a:off x="3814239" y="3441022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ROI1</a:t>
            </a:r>
          </a:p>
        </p:txBody>
      </p:sp>
      <p:sp>
        <p:nvSpPr>
          <p:cNvPr id="111" name="Oval 110"/>
          <p:cNvSpPr/>
          <p:nvPr/>
        </p:nvSpPr>
        <p:spPr>
          <a:xfrm>
            <a:off x="4504318" y="5873702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ROI3</a:t>
            </a:r>
          </a:p>
        </p:txBody>
      </p:sp>
      <p:sp>
        <p:nvSpPr>
          <p:cNvPr id="112" name="Oval 111"/>
          <p:cNvSpPr/>
          <p:nvPr/>
        </p:nvSpPr>
        <p:spPr>
          <a:xfrm>
            <a:off x="5185839" y="4360863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ROI2</a:t>
            </a:r>
          </a:p>
        </p:txBody>
      </p:sp>
      <p:sp>
        <p:nvSpPr>
          <p:cNvPr id="113" name="Oval 112"/>
          <p:cNvSpPr/>
          <p:nvPr/>
        </p:nvSpPr>
        <p:spPr>
          <a:xfrm>
            <a:off x="3028161" y="5867983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ROI4</a:t>
            </a:r>
          </a:p>
        </p:txBody>
      </p:sp>
      <p:cxnSp>
        <p:nvCxnSpPr>
          <p:cNvPr id="114" name="Straight Arrow Connector 113"/>
          <p:cNvCxnSpPr>
            <a:stCxn id="112" idx="4"/>
            <a:endCxn id="111" idx="7"/>
          </p:cNvCxnSpPr>
          <p:nvPr/>
        </p:nvCxnSpPr>
        <p:spPr>
          <a:xfrm rot="5400000">
            <a:off x="5182381" y="5534437"/>
            <a:ext cx="639906" cy="338166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0" idx="2"/>
            <a:endCxn id="116" idx="7"/>
          </p:cNvCxnSpPr>
          <p:nvPr/>
        </p:nvCxnSpPr>
        <p:spPr>
          <a:xfrm rot="10800000" flipV="1">
            <a:off x="3175929" y="3952373"/>
            <a:ext cx="638311" cy="58519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6" name="Oval 115"/>
          <p:cNvSpPr/>
          <p:nvPr/>
        </p:nvSpPr>
        <p:spPr>
          <a:xfrm>
            <a:off x="2346995" y="4387802"/>
            <a:ext cx="971156" cy="1022704"/>
          </a:xfrm>
          <a:prstGeom prst="ellipse">
            <a:avLst/>
          </a:prstGeom>
          <a:gradFill rotWithShape="0">
            <a:gsLst>
              <a:gs pos="0">
                <a:srgbClr val="FFFFFF">
                  <a:lumMod val="95000"/>
                </a:srgbClr>
              </a:gs>
              <a:gs pos="100000">
                <a:srgbClr val="958B8B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958B8B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Cambria Math" pitchFamily="18" charset="0"/>
                <a:cs typeface="Tw Cen MT"/>
              </a:rPr>
              <a:t>ROI5</a:t>
            </a:r>
          </a:p>
        </p:txBody>
      </p:sp>
      <p:cxnSp>
        <p:nvCxnSpPr>
          <p:cNvPr id="117" name="Straight Arrow Connector 116"/>
          <p:cNvCxnSpPr>
            <a:stCxn id="113" idx="1"/>
            <a:endCxn id="116" idx="4"/>
          </p:cNvCxnSpPr>
          <p:nvPr/>
        </p:nvCxnSpPr>
        <p:spPr>
          <a:xfrm flipH="1" flipV="1">
            <a:off x="2832573" y="5410506"/>
            <a:ext cx="337811" cy="60724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8" name="Straight Arrow Connector 117"/>
          <p:cNvCxnSpPr>
            <a:stCxn id="111" idx="2"/>
            <a:endCxn id="113" idx="6"/>
          </p:cNvCxnSpPr>
          <p:nvPr/>
        </p:nvCxnSpPr>
        <p:spPr>
          <a:xfrm flipH="1" flipV="1">
            <a:off x="3999317" y="6379335"/>
            <a:ext cx="505001" cy="5719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9" name="Straight Arrow Connector 118"/>
          <p:cNvCxnSpPr>
            <a:stCxn id="110" idx="6"/>
            <a:endCxn id="112" idx="1"/>
          </p:cNvCxnSpPr>
          <p:nvPr/>
        </p:nvCxnSpPr>
        <p:spPr>
          <a:xfrm>
            <a:off x="4785395" y="3952374"/>
            <a:ext cx="542667" cy="558260"/>
          </a:xfrm>
          <a:prstGeom prst="straightConnector1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21" name="Curved Connector 25"/>
          <p:cNvCxnSpPr>
            <a:stCxn id="111" idx="6"/>
            <a:endCxn id="100" idx="5"/>
          </p:cNvCxnSpPr>
          <p:nvPr/>
        </p:nvCxnSpPr>
        <p:spPr>
          <a:xfrm flipV="1">
            <a:off x="5475474" y="4460634"/>
            <a:ext cx="2753375" cy="1924420"/>
          </a:xfrm>
          <a:prstGeom prst="curvedConnector2">
            <a:avLst/>
          </a:prstGeom>
          <a:noFill/>
          <a:ln w="635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8" name="Curved Connector 7"/>
          <p:cNvCxnSpPr>
            <a:stCxn id="112" idx="6"/>
            <a:endCxn id="112" idx="5"/>
          </p:cNvCxnSpPr>
          <p:nvPr/>
        </p:nvCxnSpPr>
        <p:spPr>
          <a:xfrm flipH="1">
            <a:off x="6014772" y="4872215"/>
            <a:ext cx="142223" cy="361580"/>
          </a:xfrm>
          <a:prstGeom prst="curvedConnector4">
            <a:avLst>
              <a:gd name="adj1" fmla="val -160733"/>
              <a:gd name="adj2" fmla="val 133691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99" idx="6"/>
            <a:endCxn id="99" idx="7"/>
          </p:cNvCxnSpPr>
          <p:nvPr/>
        </p:nvCxnSpPr>
        <p:spPr>
          <a:xfrm flipH="1" flipV="1">
            <a:off x="7538770" y="1304794"/>
            <a:ext cx="142223" cy="361580"/>
          </a:xfrm>
          <a:prstGeom prst="curvedConnector4">
            <a:avLst>
              <a:gd name="adj1" fmla="val -160733"/>
              <a:gd name="adj2" fmla="val 13369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01" idx="7"/>
            <a:endCxn id="101" idx="0"/>
          </p:cNvCxnSpPr>
          <p:nvPr/>
        </p:nvCxnSpPr>
        <p:spPr>
          <a:xfrm rot="16200000" flipV="1">
            <a:off x="8663807" y="1978071"/>
            <a:ext cx="149772" cy="343355"/>
          </a:xfrm>
          <a:prstGeom prst="curvedConnector3">
            <a:avLst>
              <a:gd name="adj1" fmla="val 2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3" idx="5"/>
            <a:endCxn id="103" idx="4"/>
          </p:cNvCxnSpPr>
          <p:nvPr/>
        </p:nvCxnSpPr>
        <p:spPr>
          <a:xfrm rot="5400000">
            <a:off x="6506129" y="4358124"/>
            <a:ext cx="149772" cy="343355"/>
          </a:xfrm>
          <a:prstGeom prst="curvedConnector3">
            <a:avLst>
              <a:gd name="adj1" fmla="val 192677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06" idx="2"/>
            <a:endCxn id="106" idx="3"/>
          </p:cNvCxnSpPr>
          <p:nvPr/>
        </p:nvCxnSpPr>
        <p:spPr>
          <a:xfrm rot="10800000" flipH="1" flipV="1">
            <a:off x="5242592" y="2607158"/>
            <a:ext cx="142223" cy="361580"/>
          </a:xfrm>
          <a:prstGeom prst="curvedConnector4">
            <a:avLst>
              <a:gd name="adj1" fmla="val -97589"/>
              <a:gd name="adj2" fmla="val 119499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00" idx="5"/>
            <a:endCxn id="100" idx="6"/>
          </p:cNvCxnSpPr>
          <p:nvPr/>
        </p:nvCxnSpPr>
        <p:spPr>
          <a:xfrm rot="5400000" flipH="1" flipV="1">
            <a:off x="8119170" y="4208732"/>
            <a:ext cx="361580" cy="142223"/>
          </a:xfrm>
          <a:prstGeom prst="curvedConnector4">
            <a:avLst>
              <a:gd name="adj1" fmla="val -15952"/>
              <a:gd name="adj2" fmla="val 26073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/>
          <p:cNvCxnSpPr>
            <a:stCxn id="110" idx="2"/>
            <a:endCxn id="110" idx="1"/>
          </p:cNvCxnSpPr>
          <p:nvPr/>
        </p:nvCxnSpPr>
        <p:spPr>
          <a:xfrm rot="10800000" flipH="1">
            <a:off x="3814238" y="3590794"/>
            <a:ext cx="142223" cy="361580"/>
          </a:xfrm>
          <a:prstGeom prst="curvedConnector4">
            <a:avLst>
              <a:gd name="adj1" fmla="val -160733"/>
              <a:gd name="adj2" fmla="val 126595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16" idx="3"/>
            <a:endCxn id="116" idx="2"/>
          </p:cNvCxnSpPr>
          <p:nvPr/>
        </p:nvCxnSpPr>
        <p:spPr>
          <a:xfrm rot="5400000" flipH="1">
            <a:off x="2237317" y="5008833"/>
            <a:ext cx="361580" cy="142223"/>
          </a:xfrm>
          <a:prstGeom prst="curvedConnector4">
            <a:avLst>
              <a:gd name="adj1" fmla="val -23047"/>
              <a:gd name="adj2" fmla="val 26073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13" idx="3"/>
            <a:endCxn id="113" idx="2"/>
          </p:cNvCxnSpPr>
          <p:nvPr/>
        </p:nvCxnSpPr>
        <p:spPr>
          <a:xfrm rot="5400000" flipH="1">
            <a:off x="2918483" y="6489014"/>
            <a:ext cx="361580" cy="142223"/>
          </a:xfrm>
          <a:prstGeom prst="curvedConnector4">
            <a:avLst>
              <a:gd name="adj1" fmla="val -26595"/>
              <a:gd name="adj2" fmla="val 26073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>
            <a:stCxn id="111" idx="5"/>
            <a:endCxn id="111" idx="6"/>
          </p:cNvCxnSpPr>
          <p:nvPr/>
        </p:nvCxnSpPr>
        <p:spPr>
          <a:xfrm rot="5400000" flipH="1" flipV="1">
            <a:off x="5223572" y="6494732"/>
            <a:ext cx="361580" cy="142223"/>
          </a:xfrm>
          <a:prstGeom prst="curvedConnector4">
            <a:avLst>
              <a:gd name="adj1" fmla="val -8857"/>
              <a:gd name="adj2" fmla="val 242689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345530" y="1158289"/>
            <a:ext cx="6705598" cy="5741384"/>
            <a:chOff x="2499395" y="1322363"/>
            <a:chExt cx="6705598" cy="5741384"/>
          </a:xfrm>
        </p:grpSpPr>
        <p:sp>
          <p:nvSpPr>
            <p:cNvPr id="280" name="Oval 279"/>
            <p:cNvSpPr/>
            <p:nvPr/>
          </p:nvSpPr>
          <p:spPr>
            <a:xfrm>
              <a:off x="6862237" y="1322363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ROI6</a:t>
              </a:r>
            </a:p>
          </p:txBody>
        </p:sp>
        <p:sp>
          <p:nvSpPr>
            <p:cNvPr id="281" name="Oval 280"/>
            <p:cNvSpPr/>
            <p:nvPr/>
          </p:nvSpPr>
          <p:spPr>
            <a:xfrm>
              <a:off x="7552316" y="3755043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ROI8</a:t>
              </a:r>
            </a:p>
          </p:txBody>
        </p:sp>
        <p:sp>
          <p:nvSpPr>
            <p:cNvPr id="282" name="Oval 281"/>
            <p:cNvSpPr/>
            <p:nvPr/>
          </p:nvSpPr>
          <p:spPr>
            <a:xfrm>
              <a:off x="8233837" y="2242204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ROI7</a:t>
              </a:r>
            </a:p>
          </p:txBody>
        </p:sp>
        <p:sp>
          <p:nvSpPr>
            <p:cNvPr id="283" name="Oval 282"/>
            <p:cNvSpPr/>
            <p:nvPr/>
          </p:nvSpPr>
          <p:spPr>
            <a:xfrm>
              <a:off x="6076159" y="3749324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ROI9</a:t>
              </a:r>
            </a:p>
          </p:txBody>
        </p:sp>
        <p:cxnSp>
          <p:nvCxnSpPr>
            <p:cNvPr id="284" name="Straight Arrow Connector 283"/>
            <p:cNvCxnSpPr>
              <a:stCxn id="282" idx="4"/>
              <a:endCxn id="281" idx="7"/>
            </p:cNvCxnSpPr>
            <p:nvPr/>
          </p:nvCxnSpPr>
          <p:spPr>
            <a:xfrm rot="5400000">
              <a:off x="8230379" y="3415778"/>
              <a:ext cx="639906" cy="338166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85" name="Straight Arrow Connector 284"/>
            <p:cNvCxnSpPr>
              <a:stCxn id="280" idx="2"/>
            </p:cNvCxnSpPr>
            <p:nvPr/>
          </p:nvCxnSpPr>
          <p:spPr>
            <a:xfrm rot="10800000" flipV="1">
              <a:off x="6223927" y="1833714"/>
              <a:ext cx="638311" cy="58519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286" name="Oval 285"/>
            <p:cNvSpPr/>
            <p:nvPr/>
          </p:nvSpPr>
          <p:spPr>
            <a:xfrm>
              <a:off x="5394993" y="226314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ROI10	</a:t>
              </a:r>
            </a:p>
          </p:txBody>
        </p:sp>
        <p:cxnSp>
          <p:nvCxnSpPr>
            <p:cNvPr id="287" name="Straight Arrow Connector 286"/>
            <p:cNvCxnSpPr>
              <a:stCxn id="283" idx="1"/>
            </p:cNvCxnSpPr>
            <p:nvPr/>
          </p:nvCxnSpPr>
          <p:spPr>
            <a:xfrm flipH="1" flipV="1">
              <a:off x="5880571" y="3291847"/>
              <a:ext cx="337811" cy="60724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Straight Arrow Connector 287"/>
            <p:cNvCxnSpPr>
              <a:stCxn id="281" idx="2"/>
              <a:endCxn id="283" idx="6"/>
            </p:cNvCxnSpPr>
            <p:nvPr/>
          </p:nvCxnSpPr>
          <p:spPr>
            <a:xfrm flipH="1" flipV="1">
              <a:off x="7047315" y="4260676"/>
              <a:ext cx="505001" cy="571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89" name="Straight Arrow Connector 288"/>
            <p:cNvCxnSpPr>
              <a:stCxn id="280" idx="6"/>
              <a:endCxn id="282" idx="1"/>
            </p:cNvCxnSpPr>
            <p:nvPr/>
          </p:nvCxnSpPr>
          <p:spPr>
            <a:xfrm>
              <a:off x="7833393" y="1833715"/>
              <a:ext cx="542667" cy="558260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290" name="Oval 289"/>
            <p:cNvSpPr/>
            <p:nvPr/>
          </p:nvSpPr>
          <p:spPr>
            <a:xfrm>
              <a:off x="3966639" y="3608363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291" name="Oval 290"/>
            <p:cNvSpPr/>
            <p:nvPr/>
          </p:nvSpPr>
          <p:spPr>
            <a:xfrm>
              <a:off x="4656718" y="6041043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292" name="Oval 291"/>
            <p:cNvSpPr/>
            <p:nvPr/>
          </p:nvSpPr>
          <p:spPr>
            <a:xfrm>
              <a:off x="5338239" y="4528204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293" name="Oval 292"/>
            <p:cNvSpPr/>
            <p:nvPr/>
          </p:nvSpPr>
          <p:spPr>
            <a:xfrm>
              <a:off x="3180561" y="6035324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294" name="Straight Arrow Connector 293"/>
            <p:cNvCxnSpPr>
              <a:stCxn id="292" idx="4"/>
              <a:endCxn id="291" idx="7"/>
            </p:cNvCxnSpPr>
            <p:nvPr/>
          </p:nvCxnSpPr>
          <p:spPr>
            <a:xfrm rot="5400000">
              <a:off x="5334781" y="5701778"/>
              <a:ext cx="639906" cy="338166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95" name="Straight Arrow Connector 294"/>
            <p:cNvCxnSpPr>
              <a:stCxn id="290" idx="2"/>
              <a:endCxn id="296" idx="7"/>
            </p:cNvCxnSpPr>
            <p:nvPr/>
          </p:nvCxnSpPr>
          <p:spPr>
            <a:xfrm rot="10800000" flipV="1">
              <a:off x="3328329" y="4119714"/>
              <a:ext cx="638311" cy="58519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296" name="Oval 295"/>
            <p:cNvSpPr/>
            <p:nvPr/>
          </p:nvSpPr>
          <p:spPr>
            <a:xfrm>
              <a:off x="2499395" y="4555143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lumMod val="95000"/>
                  </a:srgbClr>
                </a:gs>
                <a:gs pos="100000">
                  <a:srgbClr val="958B8B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958B8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297" name="Straight Arrow Connector 296"/>
            <p:cNvCxnSpPr>
              <a:stCxn id="293" idx="1"/>
              <a:endCxn id="296" idx="4"/>
            </p:cNvCxnSpPr>
            <p:nvPr/>
          </p:nvCxnSpPr>
          <p:spPr>
            <a:xfrm flipH="1" flipV="1">
              <a:off x="2984973" y="5577847"/>
              <a:ext cx="337811" cy="60724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98" name="Straight Arrow Connector 297"/>
            <p:cNvCxnSpPr>
              <a:stCxn id="291" idx="2"/>
              <a:endCxn id="293" idx="6"/>
            </p:cNvCxnSpPr>
            <p:nvPr/>
          </p:nvCxnSpPr>
          <p:spPr>
            <a:xfrm flipH="1" flipV="1">
              <a:off x="4151717" y="6546676"/>
              <a:ext cx="505001" cy="5719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99" name="Straight Arrow Connector 298"/>
            <p:cNvCxnSpPr>
              <a:stCxn id="290" idx="6"/>
              <a:endCxn id="292" idx="1"/>
            </p:cNvCxnSpPr>
            <p:nvPr/>
          </p:nvCxnSpPr>
          <p:spPr>
            <a:xfrm>
              <a:off x="4937795" y="4119715"/>
              <a:ext cx="542667" cy="558260"/>
            </a:xfrm>
            <a:prstGeom prst="straightConnector1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00" name="Curved Connector 25"/>
            <p:cNvCxnSpPr>
              <a:stCxn id="291" idx="6"/>
              <a:endCxn id="281" idx="5"/>
            </p:cNvCxnSpPr>
            <p:nvPr/>
          </p:nvCxnSpPr>
          <p:spPr>
            <a:xfrm flipV="1">
              <a:off x="5627874" y="4627975"/>
              <a:ext cx="2753375" cy="1924420"/>
            </a:xfrm>
            <a:prstGeom prst="curvedConnector2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01" name="Curved Connector 300"/>
            <p:cNvCxnSpPr>
              <a:stCxn id="292" idx="6"/>
              <a:endCxn id="292" idx="5"/>
            </p:cNvCxnSpPr>
            <p:nvPr/>
          </p:nvCxnSpPr>
          <p:spPr>
            <a:xfrm flipH="1">
              <a:off x="6167172" y="5039556"/>
              <a:ext cx="142223" cy="361580"/>
            </a:xfrm>
            <a:prstGeom prst="curvedConnector4">
              <a:avLst>
                <a:gd name="adj1" fmla="val -160733"/>
                <a:gd name="adj2" fmla="val 133691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urved Connector 301"/>
            <p:cNvCxnSpPr>
              <a:stCxn id="280" idx="6"/>
              <a:endCxn id="280" idx="7"/>
            </p:cNvCxnSpPr>
            <p:nvPr/>
          </p:nvCxnSpPr>
          <p:spPr>
            <a:xfrm flipH="1" flipV="1">
              <a:off x="7691170" y="1472135"/>
              <a:ext cx="142223" cy="361580"/>
            </a:xfrm>
            <a:prstGeom prst="curvedConnector4">
              <a:avLst>
                <a:gd name="adj1" fmla="val -160733"/>
                <a:gd name="adj2" fmla="val 133690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urved Connector 302"/>
            <p:cNvCxnSpPr>
              <a:stCxn id="282" idx="7"/>
              <a:endCxn id="282" idx="0"/>
            </p:cNvCxnSpPr>
            <p:nvPr/>
          </p:nvCxnSpPr>
          <p:spPr>
            <a:xfrm rot="16200000" flipV="1">
              <a:off x="8816207" y="2145412"/>
              <a:ext cx="149772" cy="343355"/>
            </a:xfrm>
            <a:prstGeom prst="curvedConnector3">
              <a:avLst>
                <a:gd name="adj1" fmla="val 252632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urved Connector 303"/>
            <p:cNvCxnSpPr>
              <a:stCxn id="283" idx="5"/>
              <a:endCxn id="283" idx="4"/>
            </p:cNvCxnSpPr>
            <p:nvPr/>
          </p:nvCxnSpPr>
          <p:spPr>
            <a:xfrm rot="5400000">
              <a:off x="6658529" y="4525465"/>
              <a:ext cx="149772" cy="343355"/>
            </a:xfrm>
            <a:prstGeom prst="curvedConnector3">
              <a:avLst>
                <a:gd name="adj1" fmla="val 192677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urved Connector 304"/>
            <p:cNvCxnSpPr>
              <a:stCxn id="286" idx="2"/>
              <a:endCxn id="286" idx="3"/>
            </p:cNvCxnSpPr>
            <p:nvPr/>
          </p:nvCxnSpPr>
          <p:spPr>
            <a:xfrm rot="10800000" flipH="1" flipV="1">
              <a:off x="5394992" y="2774499"/>
              <a:ext cx="142223" cy="361580"/>
            </a:xfrm>
            <a:prstGeom prst="curvedConnector4">
              <a:avLst>
                <a:gd name="adj1" fmla="val -97589"/>
                <a:gd name="adj2" fmla="val 119499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urved Connector 305"/>
            <p:cNvCxnSpPr>
              <a:stCxn id="281" idx="5"/>
              <a:endCxn id="281" idx="6"/>
            </p:cNvCxnSpPr>
            <p:nvPr/>
          </p:nvCxnSpPr>
          <p:spPr>
            <a:xfrm rot="5400000" flipH="1" flipV="1">
              <a:off x="8271570" y="4376073"/>
              <a:ext cx="361580" cy="142223"/>
            </a:xfrm>
            <a:prstGeom prst="curvedConnector4">
              <a:avLst>
                <a:gd name="adj1" fmla="val -15952"/>
                <a:gd name="adj2" fmla="val 260733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urved Connector 306"/>
            <p:cNvCxnSpPr>
              <a:stCxn id="290" idx="2"/>
              <a:endCxn id="290" idx="1"/>
            </p:cNvCxnSpPr>
            <p:nvPr/>
          </p:nvCxnSpPr>
          <p:spPr>
            <a:xfrm rot="10800000" flipH="1">
              <a:off x="3966638" y="3758135"/>
              <a:ext cx="142223" cy="361580"/>
            </a:xfrm>
            <a:prstGeom prst="curvedConnector4">
              <a:avLst>
                <a:gd name="adj1" fmla="val -160733"/>
                <a:gd name="adj2" fmla="val 126595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urved Connector 307"/>
            <p:cNvCxnSpPr>
              <a:stCxn id="296" idx="3"/>
              <a:endCxn id="296" idx="2"/>
            </p:cNvCxnSpPr>
            <p:nvPr/>
          </p:nvCxnSpPr>
          <p:spPr>
            <a:xfrm rot="5400000" flipH="1">
              <a:off x="2389717" y="5176174"/>
              <a:ext cx="361580" cy="142223"/>
            </a:xfrm>
            <a:prstGeom prst="curvedConnector4">
              <a:avLst>
                <a:gd name="adj1" fmla="val -23047"/>
                <a:gd name="adj2" fmla="val 260733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urved Connector 308"/>
            <p:cNvCxnSpPr>
              <a:stCxn id="293" idx="3"/>
              <a:endCxn id="293" idx="2"/>
            </p:cNvCxnSpPr>
            <p:nvPr/>
          </p:nvCxnSpPr>
          <p:spPr>
            <a:xfrm rot="5400000" flipH="1">
              <a:off x="3070883" y="6656355"/>
              <a:ext cx="361580" cy="142223"/>
            </a:xfrm>
            <a:prstGeom prst="curvedConnector4">
              <a:avLst>
                <a:gd name="adj1" fmla="val -26595"/>
                <a:gd name="adj2" fmla="val 260733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urved Connector 309"/>
            <p:cNvCxnSpPr>
              <a:stCxn id="291" idx="5"/>
              <a:endCxn id="291" idx="6"/>
            </p:cNvCxnSpPr>
            <p:nvPr/>
          </p:nvCxnSpPr>
          <p:spPr>
            <a:xfrm rot="5400000" flipH="1" flipV="1">
              <a:off x="5375972" y="6662073"/>
              <a:ext cx="361580" cy="142223"/>
            </a:xfrm>
            <a:prstGeom prst="curvedConnector4">
              <a:avLst>
                <a:gd name="adj1" fmla="val -8857"/>
                <a:gd name="adj2" fmla="val 242689"/>
              </a:avLst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TextBox 310"/>
          <p:cNvSpPr txBox="1"/>
          <p:nvPr/>
        </p:nvSpPr>
        <p:spPr>
          <a:xfrm>
            <a:off x="0" y="638874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"/>
                <a:cs typeface="Tw Cen MT"/>
              </a:rPr>
              <a:t>Gates &amp; </a:t>
            </a:r>
            <a:r>
              <a:rPr lang="en-US" sz="1600" dirty="0" err="1" smtClean="0">
                <a:latin typeface="Tw Cen MT"/>
                <a:cs typeface="Tw Cen MT"/>
              </a:rPr>
              <a:t>Molenaar</a:t>
            </a:r>
            <a:r>
              <a:rPr lang="en-US" sz="1600" dirty="0" smtClean="0">
                <a:latin typeface="Tw Cen MT"/>
                <a:cs typeface="Tw Cen MT"/>
              </a:rPr>
              <a:t>, </a:t>
            </a:r>
            <a:r>
              <a:rPr lang="en-US" sz="1600" dirty="0" smtClean="0">
                <a:cs typeface="Tw Cen MT"/>
              </a:rPr>
              <a:t>2012</a:t>
            </a:r>
            <a:endParaRPr lang="en-US" sz="1600" dirty="0" smtClean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342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3715 -0.191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5" grpId="0"/>
      <p:bldP spid="99" grpId="0" animBg="1"/>
      <p:bldP spid="100" grpId="0" animBg="1"/>
      <p:bldP spid="101" grpId="0" animBg="1"/>
      <p:bldP spid="103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584328"/>
            <a:ext cx="4820044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/>
                <a:cs typeface="Tw Cen MT"/>
              </a:rPr>
              <a:t>Group Iterative Multiple Model Estimation (GIMME) Reliably Recovers the Existence </a:t>
            </a:r>
            <a:r>
              <a:rPr lang="en-US" sz="2800" i="1" dirty="0">
                <a:latin typeface="Tw Cen MT"/>
                <a:cs typeface="Tw Cen MT"/>
              </a:rPr>
              <a:t>and</a:t>
            </a:r>
            <a:r>
              <a:rPr lang="en-US" sz="2800" dirty="0">
                <a:latin typeface="Tw Cen MT"/>
                <a:cs typeface="Tw Cen MT"/>
              </a:rPr>
              <a:t> Direction of </a:t>
            </a:r>
            <a:r>
              <a:rPr lang="en-US" sz="2800" dirty="0" smtClean="0">
                <a:latin typeface="Tw Cen MT"/>
                <a:cs typeface="Tw Cen MT"/>
              </a:rPr>
              <a:t>Paths at Group and Individual Levels</a:t>
            </a:r>
            <a:endParaRPr lang="en-US" sz="2800" dirty="0">
              <a:latin typeface="Tw Cen MT"/>
              <a:cs typeface="Tw Cen M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01242" y="20221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ROI6</a:t>
            </a:r>
          </a:p>
        </p:txBody>
      </p:sp>
      <p:sp>
        <p:nvSpPr>
          <p:cNvPr id="5" name="Oval 4"/>
          <p:cNvSpPr/>
          <p:nvPr/>
        </p:nvSpPr>
        <p:spPr>
          <a:xfrm>
            <a:off x="7491321" y="263489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ROI8</a:t>
            </a:r>
          </a:p>
        </p:txBody>
      </p:sp>
      <p:sp>
        <p:nvSpPr>
          <p:cNvPr id="6" name="Oval 5"/>
          <p:cNvSpPr/>
          <p:nvPr/>
        </p:nvSpPr>
        <p:spPr>
          <a:xfrm>
            <a:off x="8172842" y="112205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ROI7</a:t>
            </a:r>
          </a:p>
        </p:txBody>
      </p:sp>
      <p:sp>
        <p:nvSpPr>
          <p:cNvPr id="7" name="Oval 6"/>
          <p:cNvSpPr/>
          <p:nvPr/>
        </p:nvSpPr>
        <p:spPr>
          <a:xfrm>
            <a:off x="6015164" y="262917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ROI9</a:t>
            </a:r>
          </a:p>
        </p:txBody>
      </p:sp>
      <p:cxnSp>
        <p:nvCxnSpPr>
          <p:cNvPr id="8" name="Straight Arrow Connector 7"/>
          <p:cNvCxnSpPr>
            <a:stCxn id="6" idx="4"/>
            <a:endCxn id="5" idx="7"/>
          </p:cNvCxnSpPr>
          <p:nvPr/>
        </p:nvCxnSpPr>
        <p:spPr>
          <a:xfrm rot="5400000">
            <a:off x="8169384" y="2295631"/>
            <a:ext cx="639906" cy="338166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10800000" flipV="1">
            <a:off x="6162932" y="713567"/>
            <a:ext cx="638311" cy="58519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33998" y="1143000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ROI10	</a:t>
            </a:r>
          </a:p>
        </p:txBody>
      </p:sp>
      <p:cxnSp>
        <p:nvCxnSpPr>
          <p:cNvPr id="11" name="Straight Arrow Connector 10"/>
          <p:cNvCxnSpPr>
            <a:stCxn id="7" idx="1"/>
            <a:endCxn id="10" idx="4"/>
          </p:cNvCxnSpPr>
          <p:nvPr/>
        </p:nvCxnSpPr>
        <p:spPr>
          <a:xfrm flipH="1" flipV="1">
            <a:off x="5819576" y="2165704"/>
            <a:ext cx="337811" cy="613245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6"/>
          </p:cNvCxnSpPr>
          <p:nvPr/>
        </p:nvCxnSpPr>
        <p:spPr>
          <a:xfrm flipH="1" flipV="1">
            <a:off x="6986320" y="3140529"/>
            <a:ext cx="505001" cy="571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6" idx="1"/>
          </p:cNvCxnSpPr>
          <p:nvPr/>
        </p:nvCxnSpPr>
        <p:spPr>
          <a:xfrm>
            <a:off x="7772398" y="713568"/>
            <a:ext cx="542667" cy="558260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05644" y="235993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</a:t>
            </a:r>
          </a:p>
        </p:txBody>
      </p:sp>
      <p:sp>
        <p:nvSpPr>
          <p:cNvPr id="15" name="Oval 14"/>
          <p:cNvSpPr/>
          <p:nvPr/>
        </p:nvSpPr>
        <p:spPr>
          <a:xfrm>
            <a:off x="4595723" y="479261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ROI3</a:t>
            </a:r>
          </a:p>
        </p:txBody>
      </p:sp>
      <p:sp>
        <p:nvSpPr>
          <p:cNvPr id="16" name="Oval 15"/>
          <p:cNvSpPr/>
          <p:nvPr/>
        </p:nvSpPr>
        <p:spPr>
          <a:xfrm>
            <a:off x="5277244" y="327977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ROI2</a:t>
            </a:r>
          </a:p>
        </p:txBody>
      </p:sp>
      <p:sp>
        <p:nvSpPr>
          <p:cNvPr id="17" name="Oval 16"/>
          <p:cNvSpPr/>
          <p:nvPr/>
        </p:nvSpPr>
        <p:spPr>
          <a:xfrm>
            <a:off x="3119566" y="478689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ROI4</a:t>
            </a:r>
          </a:p>
        </p:txBody>
      </p:sp>
      <p:cxnSp>
        <p:nvCxnSpPr>
          <p:cNvPr id="18" name="Straight Arrow Connector 17"/>
          <p:cNvCxnSpPr>
            <a:stCxn id="16" idx="4"/>
            <a:endCxn id="15" idx="7"/>
          </p:cNvCxnSpPr>
          <p:nvPr/>
        </p:nvCxnSpPr>
        <p:spPr>
          <a:xfrm rot="5400000">
            <a:off x="5273786" y="4453351"/>
            <a:ext cx="639906" cy="338166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7"/>
          </p:cNvCxnSpPr>
          <p:nvPr/>
        </p:nvCxnSpPr>
        <p:spPr>
          <a:xfrm rot="10800000" flipV="1">
            <a:off x="3267334" y="2871287"/>
            <a:ext cx="638311" cy="58519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38400" y="330671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ROI5</a:t>
            </a:r>
          </a:p>
        </p:txBody>
      </p:sp>
      <p:cxnSp>
        <p:nvCxnSpPr>
          <p:cNvPr id="21" name="Straight Arrow Connector 20"/>
          <p:cNvCxnSpPr>
            <a:stCxn id="17" idx="1"/>
            <a:endCxn id="20" idx="4"/>
          </p:cNvCxnSpPr>
          <p:nvPr/>
        </p:nvCxnSpPr>
        <p:spPr>
          <a:xfrm flipH="1" flipV="1">
            <a:off x="2923978" y="4329420"/>
            <a:ext cx="337811" cy="60724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7" idx="6"/>
          </p:cNvCxnSpPr>
          <p:nvPr/>
        </p:nvCxnSpPr>
        <p:spPr>
          <a:xfrm flipH="1" flipV="1">
            <a:off x="4090722" y="5298249"/>
            <a:ext cx="505001" cy="571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6"/>
            <a:endCxn id="16" idx="1"/>
          </p:cNvCxnSpPr>
          <p:nvPr/>
        </p:nvCxnSpPr>
        <p:spPr>
          <a:xfrm>
            <a:off x="4876800" y="2871288"/>
            <a:ext cx="542667" cy="558260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5"/>
          <p:cNvCxnSpPr>
            <a:stCxn id="15" idx="6"/>
            <a:endCxn id="5" idx="5"/>
          </p:cNvCxnSpPr>
          <p:nvPr/>
        </p:nvCxnSpPr>
        <p:spPr>
          <a:xfrm flipV="1">
            <a:off x="5566879" y="3507828"/>
            <a:ext cx="2753375" cy="1796140"/>
          </a:xfrm>
          <a:prstGeom prst="curvedConnector2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6"/>
            <a:endCxn id="16" idx="2"/>
          </p:cNvCxnSpPr>
          <p:nvPr/>
        </p:nvCxnSpPr>
        <p:spPr>
          <a:xfrm flipV="1">
            <a:off x="3409556" y="3791129"/>
            <a:ext cx="1867688" cy="26939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7"/>
            <a:endCxn id="16" idx="3"/>
          </p:cNvCxnSpPr>
          <p:nvPr/>
        </p:nvCxnSpPr>
        <p:spPr>
          <a:xfrm flipV="1">
            <a:off x="3948499" y="4152709"/>
            <a:ext cx="1470968" cy="78396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4"/>
            <a:endCxn id="5" idx="0"/>
          </p:cNvCxnSpPr>
          <p:nvPr/>
        </p:nvCxnSpPr>
        <p:spPr>
          <a:xfrm>
            <a:off x="7286820" y="1224920"/>
            <a:ext cx="690079" cy="1409976"/>
          </a:xfrm>
          <a:prstGeom prst="straightConnector1">
            <a:avLst/>
          </a:prstGeom>
          <a:ln w="4445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4500" y="2362200"/>
            <a:ext cx="249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Found 100% of connections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Correctly identified directionality 90% of the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w Cen MT"/>
                <a:cs typeface="Tw Cen MT"/>
              </a:rPr>
              <a:t>Can also detect connections which exist on the individual level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4500" y="6176413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 &amp;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Molenaar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2012</a:t>
            </a:r>
          </a:p>
        </p:txBody>
      </p:sp>
      <p:cxnSp>
        <p:nvCxnSpPr>
          <p:cNvPr id="26" name="Curved Connector 25"/>
          <p:cNvCxnSpPr>
            <a:stCxn id="10" idx="2"/>
            <a:endCxn id="10" idx="1"/>
          </p:cNvCxnSpPr>
          <p:nvPr/>
        </p:nvCxnSpPr>
        <p:spPr>
          <a:xfrm rot="10800000" flipH="1">
            <a:off x="5333997" y="1292772"/>
            <a:ext cx="142223" cy="361580"/>
          </a:xfrm>
          <a:prstGeom prst="curvedConnector4">
            <a:avLst>
              <a:gd name="adj1" fmla="val -160733"/>
              <a:gd name="adj2" fmla="val 126133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5" idx="4"/>
            <a:endCxn id="15" idx="5"/>
          </p:cNvCxnSpPr>
          <p:nvPr/>
        </p:nvCxnSpPr>
        <p:spPr>
          <a:xfrm rot="5400000" flipH="1" flipV="1">
            <a:off x="5178092" y="5568756"/>
            <a:ext cx="149772" cy="343355"/>
          </a:xfrm>
          <a:prstGeom prst="curvedConnector3">
            <a:avLst>
              <a:gd name="adj1" fmla="val -1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0" idx="1"/>
            <a:endCxn id="20" idx="0"/>
          </p:cNvCxnSpPr>
          <p:nvPr/>
        </p:nvCxnSpPr>
        <p:spPr>
          <a:xfrm rot="5400000" flipH="1" flipV="1">
            <a:off x="2677414" y="3209925"/>
            <a:ext cx="149772" cy="343355"/>
          </a:xfrm>
          <a:prstGeom prst="curvedConnector3">
            <a:avLst>
              <a:gd name="adj1" fmla="val 2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4" idx="0"/>
            <a:endCxn id="14" idx="7"/>
          </p:cNvCxnSpPr>
          <p:nvPr/>
        </p:nvCxnSpPr>
        <p:spPr>
          <a:xfrm rot="16200000" flipH="1">
            <a:off x="4488013" y="2263145"/>
            <a:ext cx="149772" cy="343355"/>
          </a:xfrm>
          <a:prstGeom prst="curvedConnector3">
            <a:avLst>
              <a:gd name="adj1" fmla="val -1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6" idx="6"/>
            <a:endCxn id="16" idx="5"/>
          </p:cNvCxnSpPr>
          <p:nvPr/>
        </p:nvCxnSpPr>
        <p:spPr>
          <a:xfrm flipH="1">
            <a:off x="6106177" y="3791129"/>
            <a:ext cx="142223" cy="361580"/>
          </a:xfrm>
          <a:prstGeom prst="curvedConnector4">
            <a:avLst>
              <a:gd name="adj1" fmla="val -108205"/>
              <a:gd name="adj2" fmla="val 101339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7" idx="4"/>
            <a:endCxn id="7" idx="5"/>
          </p:cNvCxnSpPr>
          <p:nvPr/>
        </p:nvCxnSpPr>
        <p:spPr>
          <a:xfrm rot="5400000" flipH="1" flipV="1">
            <a:off x="6597533" y="3405317"/>
            <a:ext cx="149772" cy="343355"/>
          </a:xfrm>
          <a:prstGeom prst="curvedConnector3">
            <a:avLst>
              <a:gd name="adj1" fmla="val -1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3"/>
            <a:endCxn id="5" idx="4"/>
          </p:cNvCxnSpPr>
          <p:nvPr/>
        </p:nvCxnSpPr>
        <p:spPr>
          <a:xfrm rot="16200000" flipH="1">
            <a:off x="7730335" y="3411036"/>
            <a:ext cx="149772" cy="343355"/>
          </a:xfrm>
          <a:prstGeom prst="curvedConnector3">
            <a:avLst>
              <a:gd name="adj1" fmla="val 2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" idx="0"/>
            <a:endCxn id="6" idx="7"/>
          </p:cNvCxnSpPr>
          <p:nvPr/>
        </p:nvCxnSpPr>
        <p:spPr>
          <a:xfrm rot="16200000" flipH="1">
            <a:off x="8755211" y="1025266"/>
            <a:ext cx="149772" cy="343355"/>
          </a:xfrm>
          <a:prstGeom prst="curvedConnector3">
            <a:avLst>
              <a:gd name="adj1" fmla="val -1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4" idx="2"/>
            <a:endCxn id="4" idx="1"/>
          </p:cNvCxnSpPr>
          <p:nvPr/>
        </p:nvCxnSpPr>
        <p:spPr>
          <a:xfrm rot="10800000" flipH="1">
            <a:off x="6801241" y="351988"/>
            <a:ext cx="142223" cy="361580"/>
          </a:xfrm>
          <a:prstGeom prst="curvedConnector4">
            <a:avLst>
              <a:gd name="adj1" fmla="val -160733"/>
              <a:gd name="adj2" fmla="val 134397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7" idx="3"/>
            <a:endCxn id="17" idx="4"/>
          </p:cNvCxnSpPr>
          <p:nvPr/>
        </p:nvCxnSpPr>
        <p:spPr>
          <a:xfrm rot="16200000" flipH="1">
            <a:off x="3358580" y="5563037"/>
            <a:ext cx="149772" cy="343355"/>
          </a:xfrm>
          <a:prstGeom prst="curvedConnector3">
            <a:avLst>
              <a:gd name="adj1" fmla="val 252632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latin typeface="Tw Cen MT"/>
                <a:cs typeface="Tw Cen MT"/>
              </a:rPr>
              <a:t>Simulated Data: 4 Subgroups and 2 Random Paths Added for Each Individual (not shown)</a:t>
            </a:r>
            <a:endParaRPr lang="en-US" sz="3400" dirty="0"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148" y="1583205"/>
            <a:ext cx="44812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w Cen MT"/>
                <a:cs typeface="Tw Cen MT"/>
              </a:rPr>
              <a:t>Simulated Data Across 3 Factors:</a:t>
            </a: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Number of individuals (N=25, 100, 200)</a:t>
            </a:r>
            <a:endParaRPr lang="en-US" sz="2700" dirty="0">
              <a:latin typeface="Tw Cen MT"/>
              <a:cs typeface="Tw Cen MT"/>
            </a:endParaRP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Number of subgroups (2, 3, and 4)</a:t>
            </a: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Degree of Heterogeneity (equal groups, one group comprising 50% of sample)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8" y="1417638"/>
            <a:ext cx="4440350" cy="44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081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Group</a:t>
            </a:r>
            <a:endParaRPr lang="en-US" dirty="0"/>
          </a:p>
        </p:txBody>
      </p:sp>
      <p:pic>
        <p:nvPicPr>
          <p:cNvPr id="45058" name="Picture 2" descr="http://quantpsych.unc.edu/files/2013/07/z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16" y="2118360"/>
            <a:ext cx="211386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quantpsych.unc.edu/files/2013/07/te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47" y="2180005"/>
            <a:ext cx="2262685" cy="22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2118360"/>
            <a:ext cx="2006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275" y="4673600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Stephanie Lane, M.A.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52947" y="4673600"/>
            <a:ext cx="22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Teague Henry, B.S.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9115" y="4673600"/>
            <a:ext cx="211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Zachary Fisher,  M.S.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18715" y="1264830"/>
            <a:ext cx="4195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>
                <a:cs typeface="Tw Cen MT"/>
              </a:rPr>
              <a:t>Simulated Data: 4 Subgroups and 2 Random Paths Added for Each Individual (not shown)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148" y="1592341"/>
            <a:ext cx="4481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w Cen MT"/>
                <a:cs typeface="Tw Cen MT"/>
              </a:rPr>
              <a:t>GIMME Results: </a:t>
            </a:r>
          </a:p>
          <a:p>
            <a:pPr marL="285750" indent="-28575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Recovered 92% (</a:t>
            </a:r>
            <a:r>
              <a:rPr lang="en-US" sz="2700" dirty="0" err="1">
                <a:latin typeface="Tw Cen MT"/>
                <a:cs typeface="Tw Cen MT"/>
              </a:rPr>
              <a:t>s</a:t>
            </a:r>
            <a:r>
              <a:rPr lang="en-US" sz="2700" dirty="0" err="1" smtClean="0">
                <a:latin typeface="Tw Cen MT"/>
                <a:cs typeface="Tw Cen MT"/>
              </a:rPr>
              <a:t>d</a:t>
            </a:r>
            <a:r>
              <a:rPr lang="en-US" sz="2700" dirty="0" smtClean="0">
                <a:latin typeface="Tw Cen MT"/>
                <a:cs typeface="Tw Cen MT"/>
              </a:rPr>
              <a:t>: 4%) of true paths </a:t>
            </a:r>
          </a:p>
          <a:p>
            <a:pPr marL="285750" indent="-28575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Of </a:t>
            </a:r>
            <a:r>
              <a:rPr lang="en-US" sz="2700" dirty="0">
                <a:latin typeface="Tw Cen MT"/>
                <a:cs typeface="Tw Cen MT"/>
              </a:rPr>
              <a:t>those recovered, </a:t>
            </a:r>
            <a:r>
              <a:rPr lang="en-US" sz="2700" dirty="0" smtClean="0">
                <a:latin typeface="Tw Cen MT"/>
                <a:cs typeface="Tw Cen MT"/>
              </a:rPr>
              <a:t>88% (</a:t>
            </a:r>
            <a:r>
              <a:rPr lang="en-US" sz="2700" dirty="0" err="1" smtClean="0">
                <a:latin typeface="Tw Cen MT"/>
                <a:cs typeface="Tw Cen MT"/>
              </a:rPr>
              <a:t>sd</a:t>
            </a:r>
            <a:r>
              <a:rPr lang="en-US" sz="2700" dirty="0" smtClean="0">
                <a:latin typeface="Tw Cen MT"/>
                <a:cs typeface="Tw Cen MT"/>
              </a:rPr>
              <a:t>: 4%) of paths had </a:t>
            </a:r>
            <a:r>
              <a:rPr lang="en-US" sz="2700" dirty="0">
                <a:latin typeface="Tw Cen MT"/>
                <a:cs typeface="Tw Cen MT"/>
              </a:rPr>
              <a:t>the correct </a:t>
            </a:r>
            <a:r>
              <a:rPr lang="en-US" sz="2700" dirty="0" smtClean="0">
                <a:latin typeface="Tw Cen MT"/>
                <a:cs typeface="Tw Cen MT"/>
              </a:rPr>
              <a:t>direction</a:t>
            </a:r>
            <a:endParaRPr lang="en-US" sz="2700" dirty="0">
              <a:latin typeface="Tw Cen MT"/>
              <a:cs typeface="Tw Cen M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8" y="1417638"/>
            <a:ext cx="4440350" cy="44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559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GIMME Recovers paths even when the majority are individual-level</a:t>
            </a:r>
          </a:p>
        </p:txBody>
      </p:sp>
      <p:cxnSp>
        <p:nvCxnSpPr>
          <p:cNvPr id="4" name="Straight Arrow Connector 3"/>
          <p:cNvCxnSpPr>
            <a:stCxn id="5" idx="6"/>
            <a:endCxn id="6" idx="2"/>
          </p:cNvCxnSpPr>
          <p:nvPr/>
        </p:nvCxnSpPr>
        <p:spPr>
          <a:xfrm>
            <a:off x="3761654" y="2365550"/>
            <a:ext cx="1930750" cy="0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90498" y="1854198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LPFC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92404" y="1854198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RPFC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05039" y="4498169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Vis.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2404" y="3748095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RPar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9" name="Shape 19"/>
          <p:cNvCxnSpPr>
            <a:stCxn id="6" idx="7"/>
            <a:endCxn id="6" idx="6"/>
          </p:cNvCxnSpPr>
          <p:nvPr/>
        </p:nvCxnSpPr>
        <p:spPr>
          <a:xfrm rot="16200000" flipH="1">
            <a:off x="6411657" y="2113648"/>
            <a:ext cx="361581" cy="142222"/>
          </a:xfrm>
          <a:prstGeom prst="curvedConnector4">
            <a:avLst>
              <a:gd name="adj1" fmla="val -46232"/>
              <a:gd name="adj2" fmla="val 221936"/>
            </a:avLst>
          </a:prstGeom>
          <a:ln w="1143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8" idx="6"/>
            <a:endCxn id="8" idx="5"/>
          </p:cNvCxnSpPr>
          <p:nvPr/>
        </p:nvCxnSpPr>
        <p:spPr>
          <a:xfrm flipH="1">
            <a:off x="6521338" y="4259447"/>
            <a:ext cx="142222" cy="361581"/>
          </a:xfrm>
          <a:prstGeom prst="curvedConnector4">
            <a:avLst>
              <a:gd name="adj1" fmla="val -191614"/>
              <a:gd name="adj2" fmla="val 152645"/>
            </a:avLst>
          </a:prstGeom>
          <a:ln w="1143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7" idx="2"/>
            <a:endCxn id="7" idx="3"/>
          </p:cNvCxnSpPr>
          <p:nvPr/>
        </p:nvCxnSpPr>
        <p:spPr>
          <a:xfrm rot="10800000" flipH="1" flipV="1">
            <a:off x="4305038" y="5009521"/>
            <a:ext cx="142223" cy="361580"/>
          </a:xfrm>
          <a:prstGeom prst="curvedConnector4">
            <a:avLst>
              <a:gd name="adj1" fmla="val -160733"/>
              <a:gd name="adj2" fmla="val 127677"/>
            </a:avLst>
          </a:prstGeom>
          <a:ln w="1143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5" idx="1"/>
            <a:endCxn id="5" idx="2"/>
          </p:cNvCxnSpPr>
          <p:nvPr/>
        </p:nvCxnSpPr>
        <p:spPr>
          <a:xfrm rot="16200000" flipH="1" flipV="1">
            <a:off x="2680818" y="2113648"/>
            <a:ext cx="361581" cy="142222"/>
          </a:xfrm>
          <a:prstGeom prst="curvedConnector4">
            <a:avLst>
              <a:gd name="adj1" fmla="val -30489"/>
              <a:gd name="adj2" fmla="val 221936"/>
            </a:avLst>
          </a:prstGeom>
          <a:ln w="1143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90497" y="3748095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LPar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4" name="Shape 36"/>
          <p:cNvCxnSpPr>
            <a:stCxn id="13" idx="4"/>
            <a:endCxn id="13" idx="3"/>
          </p:cNvCxnSpPr>
          <p:nvPr/>
        </p:nvCxnSpPr>
        <p:spPr>
          <a:xfrm rot="5400000" flipH="1">
            <a:off x="3029512" y="4524236"/>
            <a:ext cx="149772" cy="343355"/>
          </a:xfrm>
          <a:prstGeom prst="curvedConnector3">
            <a:avLst>
              <a:gd name="adj1" fmla="val -152632"/>
            </a:avLst>
          </a:prstGeom>
          <a:ln w="1143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  <a:endCxn id="13" idx="6"/>
          </p:cNvCxnSpPr>
          <p:nvPr/>
        </p:nvCxnSpPr>
        <p:spPr>
          <a:xfrm flipH="1" flipV="1">
            <a:off x="3761653" y="4259447"/>
            <a:ext cx="685609" cy="388494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4"/>
          </p:cNvCxnSpPr>
          <p:nvPr/>
        </p:nvCxnSpPr>
        <p:spPr>
          <a:xfrm flipV="1">
            <a:off x="4790617" y="5520873"/>
            <a:ext cx="0" cy="448125"/>
          </a:xfrm>
          <a:prstGeom prst="straightConnector1">
            <a:avLst/>
          </a:prstGeom>
          <a:ln w="1143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61653" y="2539998"/>
            <a:ext cx="1930751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  <a:endCxn id="5" idx="4"/>
          </p:cNvCxnSpPr>
          <p:nvPr/>
        </p:nvCxnSpPr>
        <p:spPr>
          <a:xfrm flipV="1">
            <a:off x="3276075" y="2876902"/>
            <a:ext cx="1" cy="871193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47445" y="5280994"/>
            <a:ext cx="257502" cy="373832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>
            <a:off x="3761653" y="2539998"/>
            <a:ext cx="1028964" cy="1958171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76298" y="2876902"/>
            <a:ext cx="0" cy="88683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8" idx="1"/>
          </p:cNvCxnSpPr>
          <p:nvPr/>
        </p:nvCxnSpPr>
        <p:spPr>
          <a:xfrm>
            <a:off x="3619431" y="2727130"/>
            <a:ext cx="2215196" cy="1170737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 flipH="1">
            <a:off x="5000298" y="2727130"/>
            <a:ext cx="834329" cy="177103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  <a:endCxn id="5" idx="7"/>
          </p:cNvCxnSpPr>
          <p:nvPr/>
        </p:nvCxnSpPr>
        <p:spPr>
          <a:xfrm flipH="1">
            <a:off x="3619431" y="2003970"/>
            <a:ext cx="2215196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52498" y="2844798"/>
            <a:ext cx="2139906" cy="12192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76298" y="2844798"/>
            <a:ext cx="1146153" cy="165337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04398" y="2844798"/>
            <a:ext cx="0" cy="90288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0"/>
            <a:endCxn id="6" idx="4"/>
          </p:cNvCxnSpPr>
          <p:nvPr/>
        </p:nvCxnSpPr>
        <p:spPr>
          <a:xfrm flipV="1">
            <a:off x="6177982" y="2876902"/>
            <a:ext cx="0" cy="871193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71898" y="2876902"/>
            <a:ext cx="0" cy="886834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61653" y="4102098"/>
            <a:ext cx="1930751" cy="38100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7"/>
          </p:cNvCxnSpPr>
          <p:nvPr/>
        </p:nvCxnSpPr>
        <p:spPr>
          <a:xfrm flipV="1">
            <a:off x="5133972" y="2876902"/>
            <a:ext cx="856926" cy="1771039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  <a:endCxn id="8" idx="3"/>
          </p:cNvCxnSpPr>
          <p:nvPr/>
        </p:nvCxnSpPr>
        <p:spPr>
          <a:xfrm flipV="1">
            <a:off x="5276195" y="4621027"/>
            <a:ext cx="558432" cy="388494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76195" y="4498169"/>
            <a:ext cx="416209" cy="317106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61653" y="4498169"/>
            <a:ext cx="614496" cy="272630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29104" y="2876902"/>
            <a:ext cx="1193348" cy="1744125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3" idx="2"/>
          </p:cNvCxnSpPr>
          <p:nvPr/>
        </p:nvCxnSpPr>
        <p:spPr>
          <a:xfrm>
            <a:off x="2438400" y="4140198"/>
            <a:ext cx="352097" cy="1192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328730" y="1582549"/>
            <a:ext cx="100374" cy="2716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067691" y="1599124"/>
            <a:ext cx="100374" cy="2716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248171" y="4728878"/>
            <a:ext cx="144043" cy="280643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14448" y="3987798"/>
            <a:ext cx="247160" cy="76200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175701" y="1582548"/>
            <a:ext cx="100374" cy="271649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067691" y="4707850"/>
            <a:ext cx="100374" cy="301671"/>
          </a:xfrm>
          <a:prstGeom prst="straightConnector1">
            <a:avLst/>
          </a:prstGeom>
          <a:ln w="50800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320193" y="1582548"/>
            <a:ext cx="127905" cy="271649"/>
          </a:xfrm>
          <a:prstGeom prst="straightConnector1">
            <a:avLst/>
          </a:prstGeom>
          <a:ln w="50800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2"/>
            <a:endCxn id="13" idx="5"/>
          </p:cNvCxnSpPr>
          <p:nvPr/>
        </p:nvCxnSpPr>
        <p:spPr>
          <a:xfrm flipH="1" flipV="1">
            <a:off x="3619430" y="4621027"/>
            <a:ext cx="685609" cy="38849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2"/>
          </p:cNvCxnSpPr>
          <p:nvPr/>
        </p:nvCxnSpPr>
        <p:spPr>
          <a:xfrm flipH="1">
            <a:off x="5147445" y="4259447"/>
            <a:ext cx="544959" cy="397275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990898" y="2844798"/>
            <a:ext cx="0" cy="904166"/>
          </a:xfrm>
          <a:prstGeom prst="straightConnector1">
            <a:avLst/>
          </a:prstGeom>
          <a:ln w="508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2"/>
            <a:endCxn id="13" idx="6"/>
          </p:cNvCxnSpPr>
          <p:nvPr/>
        </p:nvCxnSpPr>
        <p:spPr>
          <a:xfrm flipH="1">
            <a:off x="3761653" y="4259447"/>
            <a:ext cx="1930751" cy="0"/>
          </a:xfrm>
          <a:prstGeom prst="straightConnector1">
            <a:avLst/>
          </a:prstGeom>
          <a:ln w="508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3" idx="7"/>
          </p:cNvCxnSpPr>
          <p:nvPr/>
        </p:nvCxnSpPr>
        <p:spPr>
          <a:xfrm flipH="1">
            <a:off x="3619430" y="2616198"/>
            <a:ext cx="2215197" cy="1281669"/>
          </a:xfrm>
          <a:prstGeom prst="straightConnector1">
            <a:avLst/>
          </a:prstGeom>
          <a:ln w="508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6" idx="3"/>
          </p:cNvCxnSpPr>
          <p:nvPr/>
        </p:nvCxnSpPr>
        <p:spPr>
          <a:xfrm flipV="1">
            <a:off x="3704898" y="2727130"/>
            <a:ext cx="2129729" cy="126066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704899" y="2768598"/>
            <a:ext cx="2285999" cy="1295400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704898" y="2616198"/>
            <a:ext cx="2286000" cy="1219200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78917" y="2768599"/>
            <a:ext cx="0" cy="1066799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61653" y="2727130"/>
            <a:ext cx="2229245" cy="1298768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5"/>
            <a:endCxn id="8" idx="7"/>
          </p:cNvCxnSpPr>
          <p:nvPr/>
        </p:nvCxnSpPr>
        <p:spPr>
          <a:xfrm>
            <a:off x="6521337" y="2727130"/>
            <a:ext cx="0" cy="1170737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276195" y="4498169"/>
            <a:ext cx="486103" cy="37103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61654" y="4440237"/>
            <a:ext cx="614495" cy="288641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704898" y="2184759"/>
            <a:ext cx="2000645" cy="0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704898" y="2463798"/>
            <a:ext cx="2362793" cy="1299938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704899" y="4160388"/>
            <a:ext cx="2057399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934200" y="2339199"/>
            <a:ext cx="2133600" cy="1598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15000" y="2460634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Group (100%)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Exp. Stimuli				Bilinear Temp.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Individual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078979" y="3759198"/>
            <a:ext cx="4572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86600" y="2948799"/>
            <a:ext cx="457200" cy="0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0400" y="24153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Legend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7315200" y="3149598"/>
            <a:ext cx="95251" cy="1588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307579" y="3454398"/>
            <a:ext cx="152399" cy="0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00" y="1515382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200" u="sng" dirty="0" smtClean="0"/>
              <a:t>Results: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200" dirty="0" smtClean="0"/>
              <a:t>GIMME Correctly recovered 100%   of connections with 94% correct direction across all individuals.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200" dirty="0" smtClean="0"/>
              <a:t>Individual-level approach recovered only 83%</a:t>
            </a:r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76200" y="60637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Gates &amp; </a:t>
            </a:r>
            <a:r>
              <a:rPr lang="en-US" dirty="0" err="1" smtClean="0">
                <a:solidFill>
                  <a:schemeClr val="bg1"/>
                </a:solidFill>
              </a:rPr>
              <a:t>Molenaar</a:t>
            </a:r>
            <a:r>
              <a:rPr lang="en-US" dirty="0" smtClean="0">
                <a:solidFill>
                  <a:schemeClr val="bg1"/>
                </a:solidFill>
              </a:rPr>
              <a:t>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6" y="3671708"/>
            <a:ext cx="1722437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3" y="3733621"/>
            <a:ext cx="16129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0" y="1320695"/>
            <a:ext cx="18081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67" y="3664504"/>
            <a:ext cx="1616381" cy="21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4" y="1292410"/>
            <a:ext cx="16367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56" y="3684408"/>
            <a:ext cx="1576387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0695"/>
            <a:ext cx="151447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37" y="1292410"/>
            <a:ext cx="14779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68" y="1408365"/>
            <a:ext cx="1435413" cy="19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105400" y="1438698"/>
            <a:ext cx="0" cy="4197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7-Point Star 25"/>
          <p:cNvSpPr/>
          <p:nvPr/>
        </p:nvSpPr>
        <p:spPr>
          <a:xfrm>
            <a:off x="1547712" y="2933885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7" name="7-Point Star 26"/>
          <p:cNvSpPr/>
          <p:nvPr/>
        </p:nvSpPr>
        <p:spPr>
          <a:xfrm>
            <a:off x="6229651" y="2958539"/>
            <a:ext cx="2133601" cy="900545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w Cen MT"/>
                <a:cs typeface="Tw Cen MT"/>
              </a:rPr>
              <a:t>Typically Developing Controls</a:t>
            </a:r>
            <a:endParaRPr lang="en-US" sz="1500" dirty="0">
              <a:latin typeface="Tw Cen MT"/>
              <a:cs typeface="Tw Cen MT"/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6229651" y="2933885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 Subgroup B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8" name="7-Point Star 27"/>
          <p:cNvSpPr/>
          <p:nvPr/>
        </p:nvSpPr>
        <p:spPr>
          <a:xfrm>
            <a:off x="1547712" y="2942023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 </a:t>
            </a:r>
            <a:r>
              <a:rPr lang="en-US" dirty="0" err="1" smtClean="0">
                <a:latin typeface="Tw Cen MT"/>
                <a:cs typeface="Tw Cen MT"/>
              </a:rPr>
              <a:t>SubgroupA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0"/>
            <a:ext cx="8229600" cy="119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w Cen MT"/>
                <a:cs typeface="Tw Cen MT"/>
              </a:rPr>
              <a:t>Subgrouping Individuals Based on Temporal Processes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545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9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438400" y="2640616"/>
            <a:ext cx="3810000" cy="3455384"/>
            <a:chOff x="2362200" y="2640616"/>
            <a:chExt cx="3810000" cy="3455384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4010816" y="5562600"/>
              <a:ext cx="505001" cy="571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829444" y="264061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4519523" y="50732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5201044" y="356045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043366" y="506757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67" name="Straight Arrow Connector 66"/>
            <p:cNvCxnSpPr>
              <a:stCxn id="65" idx="4"/>
              <a:endCxn id="64" idx="7"/>
            </p:cNvCxnSpPr>
            <p:nvPr/>
          </p:nvCxnSpPr>
          <p:spPr>
            <a:xfrm rot="5400000">
              <a:off x="5197586" y="4734031"/>
              <a:ext cx="639906" cy="338166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3" idx="2"/>
              <a:endCxn id="69" idx="7"/>
            </p:cNvCxnSpPr>
            <p:nvPr/>
          </p:nvCxnSpPr>
          <p:spPr>
            <a:xfrm rot="10800000" flipV="1">
              <a:off x="3191134" y="3151967"/>
              <a:ext cx="638311" cy="58519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362200" y="35873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70" name="Straight Arrow Connector 69"/>
            <p:cNvCxnSpPr>
              <a:stCxn id="66" idx="1"/>
              <a:endCxn id="69" idx="4"/>
            </p:cNvCxnSpPr>
            <p:nvPr/>
          </p:nvCxnSpPr>
          <p:spPr>
            <a:xfrm flipH="1" flipV="1">
              <a:off x="2847778" y="4610100"/>
              <a:ext cx="337811" cy="60724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3" idx="6"/>
              <a:endCxn id="65" idx="1"/>
            </p:cNvCxnSpPr>
            <p:nvPr/>
          </p:nvCxnSpPr>
          <p:spPr>
            <a:xfrm>
              <a:off x="4800600" y="3151968"/>
              <a:ext cx="542667" cy="558260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H="1" flipV="1">
            <a:off x="4087016" y="5562600"/>
            <a:ext cx="505001" cy="571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905644" y="264061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ROI1</a:t>
            </a:r>
          </a:p>
        </p:txBody>
      </p:sp>
      <p:sp>
        <p:nvSpPr>
          <p:cNvPr id="38" name="Oval 37"/>
          <p:cNvSpPr/>
          <p:nvPr/>
        </p:nvSpPr>
        <p:spPr>
          <a:xfrm>
            <a:off x="4595723" y="507329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ROI3</a:t>
            </a:r>
          </a:p>
        </p:txBody>
      </p:sp>
      <p:sp>
        <p:nvSpPr>
          <p:cNvPr id="43" name="Oval 42"/>
          <p:cNvSpPr/>
          <p:nvPr/>
        </p:nvSpPr>
        <p:spPr>
          <a:xfrm>
            <a:off x="5277244" y="356045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ROI2</a:t>
            </a:r>
          </a:p>
        </p:txBody>
      </p:sp>
      <p:sp>
        <p:nvSpPr>
          <p:cNvPr id="44" name="Oval 43"/>
          <p:cNvSpPr/>
          <p:nvPr/>
        </p:nvSpPr>
        <p:spPr>
          <a:xfrm>
            <a:off x="3119566" y="5067577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ROI4</a:t>
            </a:r>
          </a:p>
        </p:txBody>
      </p:sp>
      <p:cxnSp>
        <p:nvCxnSpPr>
          <p:cNvPr id="46" name="Straight Arrow Connector 45"/>
          <p:cNvCxnSpPr>
            <a:stCxn id="31" idx="2"/>
            <a:endCxn id="47" idx="7"/>
          </p:cNvCxnSpPr>
          <p:nvPr/>
        </p:nvCxnSpPr>
        <p:spPr>
          <a:xfrm rot="10800000" flipV="1">
            <a:off x="3267334" y="3151967"/>
            <a:ext cx="638311" cy="58519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438400" y="3587396"/>
            <a:ext cx="971156" cy="1022704"/>
          </a:xfrm>
          <a:prstGeom prst="ellips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w Cen MT"/>
                <a:ea typeface="Cambria Math" pitchFamily="18" charset="0"/>
                <a:cs typeface="Tw Cen MT"/>
              </a:rPr>
              <a:t>ROI5</a:t>
            </a:r>
          </a:p>
        </p:txBody>
      </p:sp>
      <p:cxnSp>
        <p:nvCxnSpPr>
          <p:cNvPr id="48" name="Straight Arrow Connector 47"/>
          <p:cNvCxnSpPr>
            <a:stCxn id="44" idx="1"/>
            <a:endCxn id="47" idx="4"/>
          </p:cNvCxnSpPr>
          <p:nvPr/>
        </p:nvCxnSpPr>
        <p:spPr>
          <a:xfrm flipH="1" flipV="1">
            <a:off x="2923978" y="4610100"/>
            <a:ext cx="337811" cy="607249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6"/>
            <a:endCxn id="43" idx="1"/>
          </p:cNvCxnSpPr>
          <p:nvPr/>
        </p:nvCxnSpPr>
        <p:spPr>
          <a:xfrm>
            <a:off x="4876800" y="3151968"/>
            <a:ext cx="542667" cy="558260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" idx="4"/>
            <a:endCxn id="38" idx="1"/>
          </p:cNvCxnSpPr>
          <p:nvPr/>
        </p:nvCxnSpPr>
        <p:spPr>
          <a:xfrm>
            <a:off x="4391222" y="3663320"/>
            <a:ext cx="346724" cy="15597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438400" y="2640616"/>
            <a:ext cx="3810000" cy="3455384"/>
            <a:chOff x="2362200" y="2640616"/>
            <a:chExt cx="3810000" cy="3455384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4014522" y="5584648"/>
              <a:ext cx="505001" cy="5719"/>
            </a:xfrm>
            <a:prstGeom prst="straightConnector1">
              <a:avLst/>
            </a:prstGeom>
            <a:ln w="63500" cmpd="sng">
              <a:solidFill>
                <a:srgbClr val="CC3399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829444" y="264061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19523" y="50732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201044" y="356045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043366" y="506757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84" name="Straight Arrow Connector 83"/>
            <p:cNvCxnSpPr>
              <a:stCxn id="82" idx="4"/>
              <a:endCxn id="81" idx="7"/>
            </p:cNvCxnSpPr>
            <p:nvPr/>
          </p:nvCxnSpPr>
          <p:spPr>
            <a:xfrm rot="5400000">
              <a:off x="5197586" y="4734031"/>
              <a:ext cx="639906" cy="338166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0" idx="2"/>
              <a:endCxn id="86" idx="7"/>
            </p:cNvCxnSpPr>
            <p:nvPr/>
          </p:nvCxnSpPr>
          <p:spPr>
            <a:xfrm rot="10800000" flipV="1">
              <a:off x="3191134" y="3151967"/>
              <a:ext cx="638311" cy="58519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362200" y="35873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87" name="Straight Arrow Connector 86"/>
            <p:cNvCxnSpPr>
              <a:stCxn id="83" idx="1"/>
              <a:endCxn id="86" idx="4"/>
            </p:cNvCxnSpPr>
            <p:nvPr/>
          </p:nvCxnSpPr>
          <p:spPr>
            <a:xfrm flipH="1" flipV="1">
              <a:off x="2847778" y="4610100"/>
              <a:ext cx="337811" cy="60724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6"/>
              <a:endCxn id="82" idx="1"/>
            </p:cNvCxnSpPr>
            <p:nvPr/>
          </p:nvCxnSpPr>
          <p:spPr>
            <a:xfrm>
              <a:off x="4800600" y="3151968"/>
              <a:ext cx="542667" cy="558260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>
              <a:stCxn id="80" idx="4"/>
              <a:endCxn id="83" idx="7"/>
            </p:cNvCxnSpPr>
            <p:nvPr/>
          </p:nvCxnSpPr>
          <p:spPr>
            <a:xfrm flipH="1">
              <a:off x="3872299" y="3663320"/>
              <a:ext cx="442723" cy="1554029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38400" y="2646334"/>
            <a:ext cx="3810000" cy="3455384"/>
            <a:chOff x="6629400" y="2793016"/>
            <a:chExt cx="3810000" cy="3455384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8278016" y="5715000"/>
              <a:ext cx="505001" cy="571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8096644" y="279301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8786723" y="52256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468244" y="371285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310566" y="5219977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34" name="Straight Arrow Connector 33"/>
            <p:cNvCxnSpPr>
              <a:stCxn id="32" idx="4"/>
              <a:endCxn id="29" idx="7"/>
            </p:cNvCxnSpPr>
            <p:nvPr/>
          </p:nvCxnSpPr>
          <p:spPr>
            <a:xfrm rot="5400000">
              <a:off x="9464786" y="4886431"/>
              <a:ext cx="639906" cy="338166"/>
            </a:xfrm>
            <a:prstGeom prst="straightConnector1">
              <a:avLst/>
            </a:prstGeom>
            <a:ln w="63500" cmpd="sng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36" idx="7"/>
            </p:cNvCxnSpPr>
            <p:nvPr/>
          </p:nvCxnSpPr>
          <p:spPr>
            <a:xfrm rot="10800000" flipV="1">
              <a:off x="7458334" y="3304367"/>
              <a:ext cx="638311" cy="58519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629400" y="3739796"/>
              <a:ext cx="971156" cy="102270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37" name="Straight Arrow Connector 36"/>
            <p:cNvCxnSpPr>
              <a:stCxn id="33" idx="1"/>
              <a:endCxn id="36" idx="4"/>
            </p:cNvCxnSpPr>
            <p:nvPr/>
          </p:nvCxnSpPr>
          <p:spPr>
            <a:xfrm flipH="1" flipV="1">
              <a:off x="7114978" y="4762500"/>
              <a:ext cx="337811" cy="607249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8" idx="6"/>
              <a:endCxn id="32" idx="1"/>
            </p:cNvCxnSpPr>
            <p:nvPr/>
          </p:nvCxnSpPr>
          <p:spPr>
            <a:xfrm>
              <a:off x="9067800" y="3304368"/>
              <a:ext cx="542667" cy="558260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4"/>
              <a:endCxn id="29" idx="1"/>
            </p:cNvCxnSpPr>
            <p:nvPr/>
          </p:nvCxnSpPr>
          <p:spPr>
            <a:xfrm>
              <a:off x="8582222" y="3815720"/>
              <a:ext cx="346724" cy="15597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6" name="AutoShape 2" descr="http://upload.wikimedia.org/wikipedia/commons/c/c2/Blank_Map_Pacific_Wor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862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5 -0.37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85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8333 -0.359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800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3" grpId="0" animBg="1"/>
      <p:bldP spid="44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77" y="274638"/>
            <a:ext cx="8737264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Schema of Analytic Process for Subgrouping After GIMME</a:t>
            </a:r>
            <a:endParaRPr lang="en-US" sz="3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52" y="1377268"/>
            <a:ext cx="5574119" cy="47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77" y="6177595"/>
            <a:ext cx="35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Molenaar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Iyer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Nigg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&amp; Fair, 2014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2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21624" cy="1143000"/>
          </a:xfrm>
        </p:spPr>
        <p:txBody>
          <a:bodyPr/>
          <a:lstStyle/>
          <a:p>
            <a:r>
              <a:rPr lang="en-US" dirty="0" smtClean="0"/>
              <a:t>Modularity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600201"/>
            <a:ext cx="4723853" cy="4114800"/>
          </a:xfrm>
        </p:spPr>
        <p:txBody>
          <a:bodyPr>
            <a:normAutofit/>
          </a:bodyPr>
          <a:lstStyle/>
          <a:p>
            <a:r>
              <a:rPr lang="en-US" dirty="0">
                <a:cs typeface="Tw Cen MT"/>
              </a:rPr>
              <a:t>A metric used to identify when the optimal partitioning of nodes is </a:t>
            </a:r>
            <a:r>
              <a:rPr lang="en-US" dirty="0" smtClean="0">
                <a:cs typeface="Tw Cen MT"/>
              </a:rPr>
              <a:t>reached </a:t>
            </a:r>
            <a:r>
              <a:rPr lang="en-US" sz="2600" dirty="0" smtClean="0">
                <a:cs typeface="Tw Cen MT"/>
              </a:rPr>
              <a:t>(Newman, 2006)</a:t>
            </a:r>
            <a:endParaRPr lang="en-US" sz="2600" dirty="0">
              <a:cs typeface="Tw Cen MT"/>
            </a:endParaRPr>
          </a:p>
          <a:p>
            <a:r>
              <a:rPr lang="en-US" dirty="0" smtClean="0"/>
              <a:t>In this example, the highest modularity corresponded to a two-group solution.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0" y="186679"/>
            <a:ext cx="3603356" cy="5759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77" y="6188624"/>
            <a:ext cx="373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Image taken from Pons &amp;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Latapy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2005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675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38350"/>
            <a:ext cx="285115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Heterogeneity Found Within Typically Developing Control and ADHD Children 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80" y="211918"/>
            <a:ext cx="5606013" cy="38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6" y="4163257"/>
            <a:ext cx="5316880" cy="21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77" y="6346872"/>
            <a:ext cx="35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"/>
                <a:cs typeface="Tw Cen MT"/>
              </a:rPr>
              <a:t>Gates, </a:t>
            </a:r>
            <a:r>
              <a:rPr lang="en-US" sz="1600" dirty="0" err="1" smtClean="0">
                <a:latin typeface="Tw Cen MT"/>
                <a:cs typeface="Tw Cen MT"/>
              </a:rPr>
              <a:t>Molenaar</a:t>
            </a:r>
            <a:r>
              <a:rPr lang="en-US" sz="1600" dirty="0" smtClean="0">
                <a:latin typeface="Tw Cen MT"/>
                <a:cs typeface="Tw Cen MT"/>
              </a:rPr>
              <a:t>, </a:t>
            </a:r>
            <a:r>
              <a:rPr lang="en-US" sz="1600" dirty="0" err="1" smtClean="0">
                <a:latin typeface="Tw Cen MT"/>
                <a:cs typeface="Tw Cen MT"/>
              </a:rPr>
              <a:t>Iyer</a:t>
            </a:r>
            <a:r>
              <a:rPr lang="en-US" sz="1600" dirty="0" smtClean="0">
                <a:latin typeface="Tw Cen MT"/>
                <a:cs typeface="Tw Cen MT"/>
              </a:rPr>
              <a:t>, </a:t>
            </a:r>
            <a:r>
              <a:rPr lang="en-US" sz="1600" dirty="0" err="1" smtClean="0">
                <a:latin typeface="Tw Cen MT"/>
                <a:cs typeface="Tw Cen MT"/>
              </a:rPr>
              <a:t>Nigg</a:t>
            </a:r>
            <a:r>
              <a:rPr lang="en-US" sz="1600" dirty="0" smtClean="0">
                <a:latin typeface="Tw Cen MT"/>
                <a:cs typeface="Tw Cen MT"/>
              </a:rPr>
              <a:t>, &amp; Fair, 2014</a:t>
            </a:r>
            <a:endParaRPr lang="en-US" sz="16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326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>
                <a:latin typeface="Tw Cen MT"/>
                <a:cs typeface="Tw Cen MT"/>
              </a:rPr>
              <a:t>A Comparison of Community Detection Algorithms on Correlation Matrices (Red): </a:t>
            </a:r>
            <a:r>
              <a:rPr lang="en-US" sz="2500" dirty="0" err="1" smtClean="0">
                <a:latin typeface="Tw Cen MT"/>
                <a:cs typeface="Tw Cen MT"/>
              </a:rPr>
              <a:t>Walktrap</a:t>
            </a:r>
            <a:r>
              <a:rPr lang="en-US" sz="2500" dirty="0" smtClean="0">
                <a:latin typeface="Tw Cen MT"/>
                <a:cs typeface="Tw Cen MT"/>
              </a:rPr>
              <a:t> Outperforms</a:t>
            </a:r>
            <a:endParaRPr lang="en-US" sz="2500" dirty="0">
              <a:latin typeface="Tw Cen MT"/>
              <a:cs typeface="Tw Cen M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0791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716" y="6223315"/>
            <a:ext cx="379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Henry,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Steinley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&amp; Fair, In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pic>
        <p:nvPicPr>
          <p:cNvPr id="3" name="Picture 2" descr="RandHACorrD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" y="1413804"/>
            <a:ext cx="9144000" cy="43865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6196" y="2858863"/>
            <a:ext cx="4393618" cy="46850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val 211"/>
          <p:cNvSpPr/>
          <p:nvPr/>
        </p:nvSpPr>
        <p:spPr>
          <a:xfrm>
            <a:off x="7256762" y="2927936"/>
            <a:ext cx="1874741" cy="1812062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425716" y="2902905"/>
            <a:ext cx="1849609" cy="1812062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4941"/>
            <a:ext cx="8229600" cy="119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Subgrouping </a:t>
            </a:r>
            <a:r>
              <a:rPr lang="en-US" dirty="0" smtClean="0">
                <a:solidFill>
                  <a:srgbClr val="000000"/>
                </a:solidFill>
                <a:latin typeface="Tw Cen MT"/>
                <a:cs typeface="Tw Cen MT"/>
              </a:rPr>
              <a:t>within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Group Iterative Multiple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 Model Estimation (GIMME)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cs typeface="Tw Cen M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6701" y="1275728"/>
            <a:ext cx="5059680" cy="5088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184" marR="0" lvl="0" indent="-32918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w Cen MT"/>
                <a:cs typeface="Tw Cen MT"/>
              </a:rPr>
              <a:t>Arrive at group-level model using modification indices in a way that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w Cen MT"/>
                <a:cs typeface="Tw Cen MT"/>
              </a:rPr>
              <a:t>   only selects paths that improve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w Cen MT"/>
                <a:cs typeface="Tw Cen MT"/>
              </a:rPr>
              <a:t>   the majority of individual models. 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Conduct community detection on the similarity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matrix representing </a:t>
            </a:r>
            <a:r>
              <a:rPr lang="en-US" sz="2400" dirty="0" smtClean="0">
                <a:solidFill>
                  <a:srgbClr val="000000"/>
                </a:solidFill>
                <a:latin typeface="Tw Cen MT"/>
                <a:cs typeface="Tw Cen MT"/>
              </a:rPr>
              <a:t>dyad-level similarity in brain processes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to subgroup individuals. 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2400" noProof="0" dirty="0" smtClean="0">
                <a:solidFill>
                  <a:srgbClr val="000000"/>
                </a:solidFill>
                <a:latin typeface="Tw Cen MT"/>
                <a:cs typeface="Tw Cen MT"/>
              </a:rPr>
              <a:t>Arrive at subgroup-level model using same criteria as in step 1. </a:t>
            </a:r>
          </a:p>
          <a:p>
            <a:pPr marL="329184" marR="0" lvl="0" indent="-329184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Conduct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cs typeface="Tw Cen MT"/>
              </a:rPr>
              <a:t> model search for individual-level paths and arrive at individual-level estimates.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066668" y="1092645"/>
            <a:ext cx="6705598" cy="5741384"/>
            <a:chOff x="2066668" y="947283"/>
            <a:chExt cx="6705598" cy="5741384"/>
          </a:xfrm>
        </p:grpSpPr>
        <p:grpSp>
          <p:nvGrpSpPr>
            <p:cNvPr id="50" name="Group 49"/>
            <p:cNvGrpSpPr/>
            <p:nvPr/>
          </p:nvGrpSpPr>
          <p:grpSpPr>
            <a:xfrm>
              <a:off x="2066668" y="947283"/>
              <a:ext cx="6705598" cy="5741384"/>
              <a:chOff x="2438400" y="202216"/>
              <a:chExt cx="6705598" cy="574138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801242" y="202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ROI6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91321" y="2634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ROI8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172842" y="1122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ROI7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15164" y="2629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ROI9</a:t>
                </a:r>
              </a:p>
            </p:txBody>
          </p:sp>
          <p:cxnSp>
            <p:nvCxnSpPr>
              <p:cNvPr id="33" name="Straight Arrow Connector 32"/>
              <p:cNvCxnSpPr>
                <a:stCxn id="31" idx="4"/>
                <a:endCxn id="30" idx="7"/>
              </p:cNvCxnSpPr>
              <p:nvPr/>
            </p:nvCxnSpPr>
            <p:spPr>
              <a:xfrm rot="5400000">
                <a:off x="8169384" y="2295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4" name="Straight Arrow Connector 33"/>
              <p:cNvCxnSpPr>
                <a:stCxn id="29" idx="2"/>
              </p:cNvCxnSpPr>
              <p:nvPr/>
            </p:nvCxnSpPr>
            <p:spPr>
              <a:xfrm rot="10800000" flipV="1">
                <a:off x="6162932" y="713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>
              <a:xfrm>
                <a:off x="5333998" y="1143000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ROI10	</a:t>
                </a:r>
              </a:p>
            </p:txBody>
          </p:sp>
          <p:cxnSp>
            <p:nvCxnSpPr>
              <p:cNvPr id="36" name="Straight Arrow Connector 35"/>
              <p:cNvCxnSpPr>
                <a:stCxn id="32" idx="1"/>
              </p:cNvCxnSpPr>
              <p:nvPr/>
            </p:nvCxnSpPr>
            <p:spPr>
              <a:xfrm flipH="1" flipV="1">
                <a:off x="5819576" y="2171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" name="Straight Arrow Connector 36"/>
              <p:cNvCxnSpPr>
                <a:stCxn id="30" idx="2"/>
                <a:endCxn id="32" idx="6"/>
              </p:cNvCxnSpPr>
              <p:nvPr/>
            </p:nvCxnSpPr>
            <p:spPr>
              <a:xfrm flipH="1" flipV="1">
                <a:off x="6986320" y="3140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8" name="Straight Arrow Connector 37"/>
              <p:cNvCxnSpPr>
                <a:stCxn id="29" idx="6"/>
                <a:endCxn id="31" idx="1"/>
              </p:cNvCxnSpPr>
              <p:nvPr/>
            </p:nvCxnSpPr>
            <p:spPr>
              <a:xfrm>
                <a:off x="7772398" y="713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9" name="Oval 38"/>
              <p:cNvSpPr/>
              <p:nvPr/>
            </p:nvSpPr>
            <p:spPr>
              <a:xfrm>
                <a:off x="3905644" y="2488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95723" y="4920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ROI3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277244" y="3408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ROI2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19566" y="4915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ROI4</a:t>
                </a:r>
              </a:p>
            </p:txBody>
          </p:sp>
          <p:cxnSp>
            <p:nvCxnSpPr>
              <p:cNvPr id="43" name="Straight Arrow Connector 42"/>
              <p:cNvCxnSpPr>
                <a:stCxn id="41" idx="4"/>
                <a:endCxn id="40" idx="7"/>
              </p:cNvCxnSpPr>
              <p:nvPr/>
            </p:nvCxnSpPr>
            <p:spPr>
              <a:xfrm rot="5400000">
                <a:off x="5273786" y="4581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4" name="Straight Arrow Connector 43"/>
              <p:cNvCxnSpPr>
                <a:stCxn id="39" idx="2"/>
                <a:endCxn id="45" idx="7"/>
              </p:cNvCxnSpPr>
              <p:nvPr/>
            </p:nvCxnSpPr>
            <p:spPr>
              <a:xfrm rot="10800000" flipV="1">
                <a:off x="3267334" y="2999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5" name="Oval 44"/>
              <p:cNvSpPr/>
              <p:nvPr/>
            </p:nvSpPr>
            <p:spPr>
              <a:xfrm>
                <a:off x="2438400" y="34349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ROI5</a:t>
                </a:r>
              </a:p>
            </p:txBody>
          </p:sp>
          <p:cxnSp>
            <p:nvCxnSpPr>
              <p:cNvPr id="46" name="Straight Arrow Connector 45"/>
              <p:cNvCxnSpPr>
                <a:stCxn id="42" idx="1"/>
                <a:endCxn id="45" idx="4"/>
              </p:cNvCxnSpPr>
              <p:nvPr/>
            </p:nvCxnSpPr>
            <p:spPr>
              <a:xfrm flipH="1" flipV="1">
                <a:off x="2923978" y="4457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>
                <a:stCxn id="40" idx="2"/>
                <a:endCxn id="42" idx="6"/>
              </p:cNvCxnSpPr>
              <p:nvPr/>
            </p:nvCxnSpPr>
            <p:spPr>
              <a:xfrm flipH="1" flipV="1">
                <a:off x="4090722" y="5426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8" name="Straight Arrow Connector 47"/>
              <p:cNvCxnSpPr>
                <a:stCxn id="39" idx="6"/>
                <a:endCxn id="41" idx="1"/>
              </p:cNvCxnSpPr>
              <p:nvPr/>
            </p:nvCxnSpPr>
            <p:spPr>
              <a:xfrm>
                <a:off x="4876800" y="2999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9" name="Curved Connector 25"/>
              <p:cNvCxnSpPr>
                <a:stCxn id="40" idx="6"/>
                <a:endCxn id="30" idx="5"/>
              </p:cNvCxnSpPr>
              <p:nvPr/>
            </p:nvCxnSpPr>
            <p:spPr>
              <a:xfrm flipV="1">
                <a:off x="5566879" y="3507828"/>
                <a:ext cx="2753375" cy="1924420"/>
              </a:xfrm>
              <a:prstGeom prst="curvedConnector2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143" name="Straight Arrow Connector 142"/>
            <p:cNvCxnSpPr>
              <a:stCxn id="32" idx="7"/>
              <a:endCxn id="31" idx="3"/>
            </p:cNvCxnSpPr>
            <p:nvPr/>
          </p:nvCxnSpPr>
          <p:spPr>
            <a:xfrm flipV="1">
              <a:off x="6472365" y="2740056"/>
              <a:ext cx="1470968" cy="783960"/>
            </a:xfrm>
            <a:prstGeom prst="straightConnector1">
              <a:avLst/>
            </a:prstGeom>
            <a:noFill/>
            <a:ln w="25400" cap="flat" cmpd="sng" algn="ctr">
              <a:noFill/>
              <a:prstDash val="solid"/>
              <a:tailEnd type="triangle"/>
            </a:ln>
            <a:effectLst/>
          </p:spPr>
        </p:cxnSp>
      </p:grpSp>
      <p:grpSp>
        <p:nvGrpSpPr>
          <p:cNvPr id="145" name="Group 144"/>
          <p:cNvGrpSpPr/>
          <p:nvPr/>
        </p:nvGrpSpPr>
        <p:grpSpPr>
          <a:xfrm>
            <a:off x="2066668" y="1105404"/>
            <a:ext cx="6705598" cy="5741384"/>
            <a:chOff x="2066668" y="947283"/>
            <a:chExt cx="6705598" cy="5741384"/>
          </a:xfrm>
        </p:grpSpPr>
        <p:grpSp>
          <p:nvGrpSpPr>
            <p:cNvPr id="147" name="Group 146"/>
            <p:cNvGrpSpPr/>
            <p:nvPr/>
          </p:nvGrpSpPr>
          <p:grpSpPr>
            <a:xfrm>
              <a:off x="2066668" y="947283"/>
              <a:ext cx="6705598" cy="5741384"/>
              <a:chOff x="2438400" y="202216"/>
              <a:chExt cx="6705598" cy="5741384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6801242" y="202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ROI6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491321" y="2634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ROI8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8172842" y="1122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ROI7</a:t>
                </a: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015164" y="2629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ROI9</a:t>
                </a:r>
              </a:p>
            </p:txBody>
          </p:sp>
          <p:cxnSp>
            <p:nvCxnSpPr>
              <p:cNvPr id="161" name="Straight Arrow Connector 160"/>
              <p:cNvCxnSpPr>
                <a:stCxn id="159" idx="4"/>
                <a:endCxn id="158" idx="7"/>
              </p:cNvCxnSpPr>
              <p:nvPr/>
            </p:nvCxnSpPr>
            <p:spPr>
              <a:xfrm rot="5400000">
                <a:off x="8169384" y="2295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2" name="Straight Arrow Connector 161"/>
              <p:cNvCxnSpPr>
                <a:stCxn id="157" idx="2"/>
              </p:cNvCxnSpPr>
              <p:nvPr/>
            </p:nvCxnSpPr>
            <p:spPr>
              <a:xfrm rot="10800000" flipV="1">
                <a:off x="6162932" y="713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63" name="Oval 162"/>
              <p:cNvSpPr/>
              <p:nvPr/>
            </p:nvSpPr>
            <p:spPr>
              <a:xfrm>
                <a:off x="5333998" y="1143000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ROI10	</a:t>
                </a:r>
              </a:p>
            </p:txBody>
          </p:sp>
          <p:cxnSp>
            <p:nvCxnSpPr>
              <p:cNvPr id="164" name="Straight Arrow Connector 163"/>
              <p:cNvCxnSpPr>
                <a:stCxn id="160" idx="1"/>
              </p:cNvCxnSpPr>
              <p:nvPr/>
            </p:nvCxnSpPr>
            <p:spPr>
              <a:xfrm flipH="1" flipV="1">
                <a:off x="5819576" y="2171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5" name="Straight Arrow Connector 164"/>
              <p:cNvCxnSpPr>
                <a:stCxn id="158" idx="2"/>
                <a:endCxn id="160" idx="6"/>
              </p:cNvCxnSpPr>
              <p:nvPr/>
            </p:nvCxnSpPr>
            <p:spPr>
              <a:xfrm flipH="1" flipV="1">
                <a:off x="6986320" y="3140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6" name="Straight Arrow Connector 165"/>
              <p:cNvCxnSpPr>
                <a:stCxn id="157" idx="6"/>
                <a:endCxn id="159" idx="1"/>
              </p:cNvCxnSpPr>
              <p:nvPr/>
            </p:nvCxnSpPr>
            <p:spPr>
              <a:xfrm>
                <a:off x="7772398" y="713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67" name="Oval 166"/>
              <p:cNvSpPr/>
              <p:nvPr/>
            </p:nvSpPr>
            <p:spPr>
              <a:xfrm>
                <a:off x="3905644" y="2488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</a:t>
                </a: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595723" y="4920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ROI3</a:t>
                </a: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277244" y="3408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ROI2</a:t>
                </a: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19566" y="4915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ROI4</a:t>
                </a:r>
              </a:p>
            </p:txBody>
          </p:sp>
          <p:cxnSp>
            <p:nvCxnSpPr>
              <p:cNvPr id="171" name="Straight Arrow Connector 170"/>
              <p:cNvCxnSpPr>
                <a:stCxn id="169" idx="4"/>
                <a:endCxn id="168" idx="7"/>
              </p:cNvCxnSpPr>
              <p:nvPr/>
            </p:nvCxnSpPr>
            <p:spPr>
              <a:xfrm rot="5400000">
                <a:off x="5273786" y="4581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2" name="Straight Arrow Connector 171"/>
              <p:cNvCxnSpPr>
                <a:stCxn id="167" idx="2"/>
                <a:endCxn id="173" idx="7"/>
              </p:cNvCxnSpPr>
              <p:nvPr/>
            </p:nvCxnSpPr>
            <p:spPr>
              <a:xfrm rot="10800000" flipV="1">
                <a:off x="3267334" y="2999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73" name="Oval 172"/>
              <p:cNvSpPr/>
              <p:nvPr/>
            </p:nvSpPr>
            <p:spPr>
              <a:xfrm>
                <a:off x="2438400" y="34349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ROI5</a:t>
                </a:r>
              </a:p>
            </p:txBody>
          </p:sp>
          <p:cxnSp>
            <p:nvCxnSpPr>
              <p:cNvPr id="174" name="Straight Arrow Connector 173"/>
              <p:cNvCxnSpPr>
                <a:stCxn id="170" idx="1"/>
                <a:endCxn id="173" idx="4"/>
              </p:cNvCxnSpPr>
              <p:nvPr/>
            </p:nvCxnSpPr>
            <p:spPr>
              <a:xfrm flipH="1" flipV="1">
                <a:off x="2923978" y="4457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5" name="Straight Arrow Connector 174"/>
              <p:cNvCxnSpPr>
                <a:stCxn id="168" idx="2"/>
                <a:endCxn id="170" idx="6"/>
              </p:cNvCxnSpPr>
              <p:nvPr/>
            </p:nvCxnSpPr>
            <p:spPr>
              <a:xfrm flipH="1" flipV="1">
                <a:off x="4090722" y="5426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6" name="Straight Arrow Connector 175"/>
              <p:cNvCxnSpPr>
                <a:stCxn id="167" idx="6"/>
                <a:endCxn id="169" idx="1"/>
              </p:cNvCxnSpPr>
              <p:nvPr/>
            </p:nvCxnSpPr>
            <p:spPr>
              <a:xfrm>
                <a:off x="4876800" y="2999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7" name="Curved Connector 25"/>
              <p:cNvCxnSpPr>
                <a:stCxn id="168" idx="6"/>
                <a:endCxn id="158" idx="5"/>
              </p:cNvCxnSpPr>
              <p:nvPr/>
            </p:nvCxnSpPr>
            <p:spPr>
              <a:xfrm flipV="1">
                <a:off x="5566879" y="3507828"/>
                <a:ext cx="2753375" cy="1924420"/>
              </a:xfrm>
              <a:prstGeom prst="curvedConnector2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156" name="Straight Arrow Connector 155"/>
            <p:cNvCxnSpPr>
              <a:stCxn id="158" idx="1"/>
              <a:endCxn id="163" idx="5"/>
            </p:cNvCxnSpPr>
            <p:nvPr/>
          </p:nvCxnSpPr>
          <p:spPr>
            <a:xfrm flipH="1" flipV="1">
              <a:off x="5791199" y="2760999"/>
              <a:ext cx="1470613" cy="768736"/>
            </a:xfrm>
            <a:prstGeom prst="straightConnector1">
              <a:avLst/>
            </a:prstGeom>
            <a:noFill/>
            <a:ln w="25400" cap="flat" cmpd="sng" algn="ctr">
              <a:noFill/>
              <a:prstDash val="solid"/>
              <a:tailEnd type="triangle"/>
            </a:ln>
            <a:effectLst/>
          </p:spPr>
        </p:cxnSp>
      </p:grpSp>
      <p:grpSp>
        <p:nvGrpSpPr>
          <p:cNvPr id="178" name="Group 177"/>
          <p:cNvGrpSpPr/>
          <p:nvPr/>
        </p:nvGrpSpPr>
        <p:grpSpPr>
          <a:xfrm>
            <a:off x="2066668" y="1098364"/>
            <a:ext cx="6705598" cy="5741384"/>
            <a:chOff x="2066668" y="947283"/>
            <a:chExt cx="6705598" cy="5741384"/>
          </a:xfrm>
        </p:grpSpPr>
        <p:grpSp>
          <p:nvGrpSpPr>
            <p:cNvPr id="180" name="Group 179"/>
            <p:cNvGrpSpPr/>
            <p:nvPr/>
          </p:nvGrpSpPr>
          <p:grpSpPr>
            <a:xfrm>
              <a:off x="2066668" y="947283"/>
              <a:ext cx="6705598" cy="5741384"/>
              <a:chOff x="2438400" y="202216"/>
              <a:chExt cx="6705598" cy="5741384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6801242" y="202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ROI6</a:t>
                </a: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491321" y="2634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ROI8</a:t>
                </a: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8172842" y="1122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ROI7</a:t>
                </a: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015164" y="2629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ROI9</a:t>
                </a:r>
              </a:p>
            </p:txBody>
          </p:sp>
          <p:cxnSp>
            <p:nvCxnSpPr>
              <p:cNvPr id="194" name="Straight Arrow Connector 193"/>
              <p:cNvCxnSpPr>
                <a:stCxn id="192" idx="4"/>
                <a:endCxn id="191" idx="7"/>
              </p:cNvCxnSpPr>
              <p:nvPr/>
            </p:nvCxnSpPr>
            <p:spPr>
              <a:xfrm rot="5400000">
                <a:off x="8169384" y="2295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5" name="Straight Arrow Connector 194"/>
              <p:cNvCxnSpPr>
                <a:stCxn id="190" idx="2"/>
              </p:cNvCxnSpPr>
              <p:nvPr/>
            </p:nvCxnSpPr>
            <p:spPr>
              <a:xfrm rot="10800000" flipV="1">
                <a:off x="6162932" y="713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96" name="Oval 195"/>
              <p:cNvSpPr/>
              <p:nvPr/>
            </p:nvSpPr>
            <p:spPr>
              <a:xfrm>
                <a:off x="5333998" y="1143000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ROI10	</a:t>
                </a:r>
              </a:p>
            </p:txBody>
          </p:sp>
          <p:cxnSp>
            <p:nvCxnSpPr>
              <p:cNvPr id="197" name="Straight Arrow Connector 196"/>
              <p:cNvCxnSpPr>
                <a:stCxn id="193" idx="1"/>
              </p:cNvCxnSpPr>
              <p:nvPr/>
            </p:nvCxnSpPr>
            <p:spPr>
              <a:xfrm flipH="1" flipV="1">
                <a:off x="5819576" y="2171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8" name="Straight Arrow Connector 197"/>
              <p:cNvCxnSpPr>
                <a:stCxn id="191" idx="2"/>
                <a:endCxn id="193" idx="6"/>
              </p:cNvCxnSpPr>
              <p:nvPr/>
            </p:nvCxnSpPr>
            <p:spPr>
              <a:xfrm flipH="1" flipV="1">
                <a:off x="6986320" y="3140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9" name="Straight Arrow Connector 198"/>
              <p:cNvCxnSpPr>
                <a:stCxn id="190" idx="6"/>
                <a:endCxn id="192" idx="1"/>
              </p:cNvCxnSpPr>
              <p:nvPr/>
            </p:nvCxnSpPr>
            <p:spPr>
              <a:xfrm>
                <a:off x="7772398" y="713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00" name="Oval 199"/>
              <p:cNvSpPr/>
              <p:nvPr/>
            </p:nvSpPr>
            <p:spPr>
              <a:xfrm>
                <a:off x="3905644" y="248821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ROI1</a:t>
                </a: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595723" y="49208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ROI3</a:t>
                </a: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5277244" y="340805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ROI2</a:t>
                </a: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119566" y="4915177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ROI4</a:t>
                </a:r>
              </a:p>
            </p:txBody>
          </p:sp>
          <p:cxnSp>
            <p:nvCxnSpPr>
              <p:cNvPr id="204" name="Straight Arrow Connector 203"/>
              <p:cNvCxnSpPr>
                <a:stCxn id="202" idx="4"/>
                <a:endCxn id="201" idx="7"/>
              </p:cNvCxnSpPr>
              <p:nvPr/>
            </p:nvCxnSpPr>
            <p:spPr>
              <a:xfrm rot="5400000">
                <a:off x="5273786" y="4581631"/>
                <a:ext cx="639906" cy="338166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5" name="Straight Arrow Connector 204"/>
              <p:cNvCxnSpPr>
                <a:stCxn id="200" idx="2"/>
                <a:endCxn id="206" idx="7"/>
              </p:cNvCxnSpPr>
              <p:nvPr/>
            </p:nvCxnSpPr>
            <p:spPr>
              <a:xfrm rot="10800000" flipV="1">
                <a:off x="3267334" y="2999567"/>
                <a:ext cx="638311" cy="58519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06" name="Oval 205"/>
              <p:cNvSpPr/>
              <p:nvPr/>
            </p:nvSpPr>
            <p:spPr>
              <a:xfrm>
                <a:off x="2438400" y="3434996"/>
                <a:ext cx="971156" cy="1022704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958B8B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58B8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Cambria Math" pitchFamily="18" charset="0"/>
                    <a:cs typeface="Tw Cen MT"/>
                  </a:rPr>
                  <a:t>ROI5</a:t>
                </a:r>
              </a:p>
            </p:txBody>
          </p:sp>
          <p:cxnSp>
            <p:nvCxnSpPr>
              <p:cNvPr id="207" name="Straight Arrow Connector 206"/>
              <p:cNvCxnSpPr>
                <a:stCxn id="203" idx="1"/>
                <a:endCxn id="206" idx="4"/>
              </p:cNvCxnSpPr>
              <p:nvPr/>
            </p:nvCxnSpPr>
            <p:spPr>
              <a:xfrm flipH="1" flipV="1">
                <a:off x="2923978" y="4457700"/>
                <a:ext cx="337811" cy="60724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8" name="Straight Arrow Connector 207"/>
              <p:cNvCxnSpPr>
                <a:stCxn id="201" idx="2"/>
                <a:endCxn id="203" idx="6"/>
              </p:cNvCxnSpPr>
              <p:nvPr/>
            </p:nvCxnSpPr>
            <p:spPr>
              <a:xfrm flipH="1" flipV="1">
                <a:off x="4090722" y="5426529"/>
                <a:ext cx="505001" cy="5719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9" name="Straight Arrow Connector 208"/>
              <p:cNvCxnSpPr>
                <a:stCxn id="200" idx="6"/>
                <a:endCxn id="202" idx="1"/>
              </p:cNvCxnSpPr>
              <p:nvPr/>
            </p:nvCxnSpPr>
            <p:spPr>
              <a:xfrm>
                <a:off x="4876800" y="2999568"/>
                <a:ext cx="542667" cy="55826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10" name="Curved Connector 25"/>
              <p:cNvCxnSpPr>
                <a:stCxn id="201" idx="6"/>
                <a:endCxn id="191" idx="5"/>
              </p:cNvCxnSpPr>
              <p:nvPr/>
            </p:nvCxnSpPr>
            <p:spPr>
              <a:xfrm flipV="1">
                <a:off x="5566879" y="3507828"/>
                <a:ext cx="2753375" cy="1924420"/>
              </a:xfrm>
              <a:prstGeom prst="curvedConnector2">
                <a:avLst/>
              </a:prstGeom>
              <a:noFill/>
              <a:ln w="635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189" name="Straight Arrow Connector 188"/>
            <p:cNvCxnSpPr/>
            <p:nvPr/>
          </p:nvCxnSpPr>
          <p:spPr>
            <a:xfrm flipH="1" flipV="1">
              <a:off x="5791200" y="2605508"/>
              <a:ext cx="1470613" cy="768736"/>
            </a:xfrm>
            <a:prstGeom prst="straightConnector1">
              <a:avLst/>
            </a:prstGeom>
            <a:noFill/>
            <a:ln w="25400" cap="flat" cmpd="sng" algn="ctr">
              <a:noFill/>
              <a:prstDash val="solid"/>
              <a:tailEnd type="triangle"/>
            </a:ln>
            <a:effectLst/>
          </p:spPr>
        </p:cxnSp>
      </p:grpSp>
      <p:cxnSp>
        <p:nvCxnSpPr>
          <p:cNvPr id="58" name="Straight Arrow Connector 57"/>
          <p:cNvCxnSpPr/>
          <p:nvPr/>
        </p:nvCxnSpPr>
        <p:spPr>
          <a:xfrm flipH="1">
            <a:off x="8407109" y="3242933"/>
            <a:ext cx="135116" cy="362827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7828134" y="3804493"/>
            <a:ext cx="155735" cy="358435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6608653" y="3231827"/>
            <a:ext cx="182261" cy="367999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H="1">
            <a:off x="5732990" y="3957546"/>
            <a:ext cx="387788" cy="205382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53215" y="4877841"/>
            <a:ext cx="3959677" cy="1621810"/>
            <a:chOff x="5053215" y="4721041"/>
            <a:chExt cx="3959677" cy="1621810"/>
          </a:xfrm>
        </p:grpSpPr>
        <p:pic>
          <p:nvPicPr>
            <p:cNvPr id="56" name="Picture 55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9589" y="4721041"/>
              <a:ext cx="1893303" cy="1621810"/>
            </a:xfrm>
            <a:prstGeom prst="rect">
              <a:avLst/>
            </a:prstGeom>
          </p:spPr>
        </p:pic>
        <p:pic>
          <p:nvPicPr>
            <p:cNvPr id="237" name="Picture 236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215" y="4721041"/>
              <a:ext cx="1893303" cy="1621810"/>
            </a:xfrm>
            <a:prstGeom prst="rect">
              <a:avLst/>
            </a:prstGeom>
          </p:spPr>
        </p:pic>
        <p:cxnSp>
          <p:nvCxnSpPr>
            <p:cNvPr id="87" name="Straight Arrow Connector 86"/>
            <p:cNvCxnSpPr/>
            <p:nvPr/>
          </p:nvCxnSpPr>
          <p:spPr>
            <a:xfrm flipH="1">
              <a:off x="5447844" y="5838039"/>
              <a:ext cx="428824" cy="205382"/>
            </a:xfrm>
            <a:prstGeom prst="straightConnector1">
              <a:avLst/>
            </a:prstGeom>
            <a:ln>
              <a:solidFill>
                <a:schemeClr val="accent5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5425716" y="5648806"/>
              <a:ext cx="111488" cy="394615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8201466" y="5134509"/>
              <a:ext cx="531865" cy="0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6215099" y="5170109"/>
              <a:ext cx="475240" cy="235505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7400666" y="5811337"/>
              <a:ext cx="536542" cy="0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429511" y="5022674"/>
              <a:ext cx="161571" cy="420932"/>
            </a:xfrm>
            <a:prstGeom prst="straightConnector1">
              <a:avLst/>
            </a:prstGeom>
            <a:ln>
              <a:solidFill>
                <a:schemeClr val="accent5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8307852" y="5022674"/>
              <a:ext cx="135116" cy="382940"/>
            </a:xfrm>
            <a:prstGeom prst="straightConnector1">
              <a:avLst/>
            </a:prstGeom>
            <a:ln>
              <a:solidFill>
                <a:srgbClr val="008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672399" y="5667284"/>
              <a:ext cx="155735" cy="376137"/>
            </a:xfrm>
            <a:prstGeom prst="straightConnector1">
              <a:avLst/>
            </a:prstGeom>
            <a:ln>
              <a:solidFill>
                <a:srgbClr val="00800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1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326E-6 2.62087E-6 L 0.21729 -0.30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4" y="-152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326E-6 2.05413E-6 L 0.21729 -0.307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4" y="-153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7588E-7 2.05413E-6 L 0.21728 -0.3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4" y="-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28 -0.3065 L 0.30111 -0.040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" y="13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28 -0.30766 L 0.08851 -0.040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9" y="13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Benefits of Clustering During 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Can better tease out signal from </a:t>
            </a:r>
            <a:r>
              <a:rPr lang="en-US" dirty="0" smtClean="0"/>
              <a:t>noise because group-level similarities are removed.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Individual-level paths with be even more reliable if subgroup-level paths are considered.</a:t>
            </a:r>
          </a:p>
        </p:txBody>
      </p:sp>
    </p:spTree>
    <p:extLst>
      <p:ext uri="{BB962C8B-B14F-4D97-AF65-F5344CB8AC3E}">
        <p14:creationId xmlns:p14="http://schemas.microsoft.com/office/powerpoint/2010/main" val="27875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Main Points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“Heterogeneous sample”: individuals within the sample vary in their temporal processes.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This occurs often in functional MRI studies, and presents a problem for modeling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Group Iterative </a:t>
            </a:r>
            <a:r>
              <a:rPr lang="en-US" dirty="0">
                <a:latin typeface="Tw Cen MT"/>
                <a:cs typeface="Tw Cen MT"/>
              </a:rPr>
              <a:t>M</a:t>
            </a:r>
            <a:r>
              <a:rPr lang="en-US" dirty="0" smtClean="0">
                <a:latin typeface="Tw Cen MT"/>
                <a:cs typeface="Tw Cen MT"/>
              </a:rPr>
              <a:t>ultiple </a:t>
            </a:r>
            <a:r>
              <a:rPr lang="en-US" dirty="0">
                <a:latin typeface="Tw Cen MT"/>
                <a:cs typeface="Tw Cen MT"/>
              </a:rPr>
              <a:t>M</a:t>
            </a:r>
            <a:r>
              <a:rPr lang="en-US" dirty="0" smtClean="0">
                <a:latin typeface="Tw Cen MT"/>
                <a:cs typeface="Tw Cen MT"/>
              </a:rPr>
              <a:t>odel </a:t>
            </a:r>
            <a:r>
              <a:rPr lang="en-US" dirty="0">
                <a:latin typeface="Tw Cen MT"/>
                <a:cs typeface="Tw Cen MT"/>
              </a:rPr>
              <a:t>E</a:t>
            </a:r>
            <a:r>
              <a:rPr lang="en-US" dirty="0" smtClean="0">
                <a:latin typeface="Tw Cen MT"/>
                <a:cs typeface="Tw Cen MT"/>
              </a:rPr>
              <a:t>stimation (GIMME) provides a solution that arrives at group, subgroup, and individual-level models.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65120" y="1203870"/>
            <a:ext cx="3459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Formal Specification: </a:t>
            </a:r>
            <a:r>
              <a:rPr lang="en-US" dirty="0" err="1" smtClean="0">
                <a:latin typeface="Tw Cen MT"/>
                <a:cs typeface="Tw Cen MT"/>
              </a:rPr>
              <a:t>uSEM</a:t>
            </a:r>
            <a:r>
              <a:rPr lang="en-US" dirty="0" smtClean="0">
                <a:latin typeface="Tw Cen MT"/>
                <a:cs typeface="Tw Cen MT"/>
              </a:rPr>
              <a:t> Estimated with subgrouping GIMME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8052" y="3237581"/>
            <a:ext cx="533400" cy="2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652" y="3618581"/>
            <a:ext cx="1181100" cy="54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04300"/>
              </p:ext>
            </p:extLst>
          </p:nvPr>
        </p:nvGraphicFramePr>
        <p:xfrm>
          <a:off x="617538" y="1769097"/>
          <a:ext cx="7908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Equation" r:id="rId4" imgW="3213100" imgH="241300" progId="Equation.3">
                  <p:embed/>
                </p:oleObj>
              </mc:Choice>
              <mc:Fallback>
                <p:oleObj name="Equation" r:id="rId4" imgW="321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38" y="1769097"/>
                        <a:ext cx="79089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stCxn id="37" idx="2"/>
            <a:endCxn id="43" idx="6"/>
          </p:cNvCxnSpPr>
          <p:nvPr/>
        </p:nvCxnSpPr>
        <p:spPr>
          <a:xfrm flipH="1">
            <a:off x="3507870" y="3426626"/>
            <a:ext cx="993556" cy="114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9" idx="2"/>
            <a:endCxn id="53" idx="6"/>
          </p:cNvCxnSpPr>
          <p:nvPr/>
        </p:nvCxnSpPr>
        <p:spPr>
          <a:xfrm flipH="1">
            <a:off x="1845889" y="4524269"/>
            <a:ext cx="993556" cy="1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" idx="4"/>
            <a:endCxn id="39" idx="7"/>
          </p:cNvCxnSpPr>
          <p:nvPr/>
        </p:nvCxnSpPr>
        <p:spPr>
          <a:xfrm flipH="1">
            <a:off x="3794573" y="3203286"/>
            <a:ext cx="235515" cy="849661"/>
          </a:xfrm>
          <a:prstGeom prst="straightConnector1">
            <a:avLst/>
          </a:prstGeom>
          <a:ln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4"/>
            <a:endCxn id="48" idx="1"/>
          </p:cNvCxnSpPr>
          <p:nvPr/>
        </p:nvCxnSpPr>
        <p:spPr>
          <a:xfrm>
            <a:off x="2368107" y="4300929"/>
            <a:ext cx="184446" cy="852787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307018" y="1784582"/>
            <a:ext cx="514962" cy="59340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18430" y="1768902"/>
            <a:ext cx="514962" cy="59340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6003" y="2489629"/>
            <a:ext cx="5846796" cy="359560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71311" y="1786890"/>
            <a:ext cx="642977" cy="65919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5" name="Oval 24"/>
          <p:cNvSpPr/>
          <p:nvPr/>
        </p:nvSpPr>
        <p:spPr>
          <a:xfrm rot="20806054">
            <a:off x="2231222" y="4219574"/>
            <a:ext cx="478453" cy="967510"/>
          </a:xfrm>
          <a:prstGeom prst="ellipse">
            <a:avLst/>
          </a:prstGeom>
          <a:noFill/>
          <a:ln>
            <a:solidFill>
              <a:srgbClr val="0A68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6" name="Oval 25"/>
          <p:cNvSpPr/>
          <p:nvPr/>
        </p:nvSpPr>
        <p:spPr>
          <a:xfrm rot="5400000">
            <a:off x="3772652" y="2871676"/>
            <a:ext cx="381001" cy="1133254"/>
          </a:xfrm>
          <a:prstGeom prst="ellipse">
            <a:avLst/>
          </a:prstGeom>
          <a:noFill/>
          <a:ln>
            <a:solidFill>
              <a:srgbClr val="0A68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7" name="Oval 26"/>
          <p:cNvSpPr/>
          <p:nvPr/>
        </p:nvSpPr>
        <p:spPr>
          <a:xfrm rot="5400000">
            <a:off x="2105474" y="3972371"/>
            <a:ext cx="381001" cy="1133254"/>
          </a:xfrm>
          <a:prstGeom prst="ellipse">
            <a:avLst/>
          </a:prstGeom>
          <a:noFill/>
          <a:ln>
            <a:solidFill>
              <a:srgbClr val="0A68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56245" y="1743340"/>
            <a:ext cx="743553" cy="70273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00774" y="1786890"/>
            <a:ext cx="743553" cy="70273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57800" y="2690406"/>
            <a:ext cx="40233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Contemporaneous (A) 		Lag (Φ)</a:t>
            </a: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	Subgroup B</a:t>
            </a: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	Individual-level</a:t>
            </a:r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629400" y="3185081"/>
            <a:ext cx="457200" cy="0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77000" y="265168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Tw Cen MT"/>
                <a:cs typeface="Tw Cen MT"/>
              </a:rPr>
              <a:t>Legend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629400" y="345038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03111" y="3682520"/>
            <a:ext cx="159428" cy="18512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08091" y="4069520"/>
            <a:ext cx="159428" cy="185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9263" y="2644124"/>
            <a:ext cx="3688789" cy="2986867"/>
            <a:chOff x="3902300" y="1540727"/>
            <a:chExt cx="5257800" cy="4293584"/>
          </a:xfrm>
        </p:grpSpPr>
        <p:sp>
          <p:nvSpPr>
            <p:cNvPr id="30" name="Oval 29"/>
            <p:cNvSpPr/>
            <p:nvPr/>
          </p:nvSpPr>
          <p:spPr>
            <a:xfrm>
              <a:off x="7383724" y="1540727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ROI6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906971" y="3452676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ROI8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8423729" y="2263670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ROI7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787687" y="3448181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ROI9</a:t>
              </a:r>
            </a:p>
          </p:txBody>
        </p:sp>
        <p:cxnSp>
          <p:nvCxnSpPr>
            <p:cNvPr id="40" name="Straight Arrow Connector 39"/>
            <p:cNvCxnSpPr>
              <a:stCxn id="37" idx="4"/>
              <a:endCxn id="36" idx="7"/>
            </p:cNvCxnSpPr>
            <p:nvPr/>
          </p:nvCxnSpPr>
          <p:spPr>
            <a:xfrm rot="5400000">
              <a:off x="8412244" y="3190717"/>
              <a:ext cx="502930" cy="256412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2"/>
            </p:cNvCxnSpPr>
            <p:nvPr/>
          </p:nvCxnSpPr>
          <p:spPr>
            <a:xfrm rot="10800000" flipV="1">
              <a:off x="6899731" y="1942620"/>
              <a:ext cx="483994" cy="459933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71198" y="2280130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ROI10	</a:t>
              </a:r>
            </a:p>
          </p:txBody>
        </p:sp>
        <p:cxnSp>
          <p:nvCxnSpPr>
            <p:cNvPr id="44" name="Straight Arrow Connector 43"/>
            <p:cNvCxnSpPr>
              <a:stCxn id="39" idx="0"/>
              <a:endCxn id="43" idx="5"/>
            </p:cNvCxnSpPr>
            <p:nvPr/>
          </p:nvCxnSpPr>
          <p:spPr>
            <a:xfrm flipH="1" flipV="1">
              <a:off x="6899730" y="2966206"/>
              <a:ext cx="256143" cy="481975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2"/>
              <a:endCxn id="39" idx="6"/>
            </p:cNvCxnSpPr>
            <p:nvPr/>
          </p:nvCxnSpPr>
          <p:spPr>
            <a:xfrm flipH="1" flipV="1">
              <a:off x="7524058" y="3850075"/>
              <a:ext cx="382913" cy="4495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0" idx="6"/>
              <a:endCxn id="37" idx="1"/>
            </p:cNvCxnSpPr>
            <p:nvPr/>
          </p:nvCxnSpPr>
          <p:spPr>
            <a:xfrm>
              <a:off x="8120095" y="1942621"/>
              <a:ext cx="411473" cy="438761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5014826" y="3118575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5538073" y="5030523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054831" y="3841518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418789" y="5026029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51" name="Straight Arrow Connector 50"/>
            <p:cNvCxnSpPr>
              <a:stCxn id="49" idx="4"/>
              <a:endCxn id="48" idx="7"/>
            </p:cNvCxnSpPr>
            <p:nvPr/>
          </p:nvCxnSpPr>
          <p:spPr>
            <a:xfrm rot="5400000">
              <a:off x="6043346" y="4768564"/>
              <a:ext cx="502930" cy="256412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2"/>
              <a:endCxn id="53" idx="7"/>
            </p:cNvCxnSpPr>
            <p:nvPr/>
          </p:nvCxnSpPr>
          <p:spPr>
            <a:xfrm rot="10800000" flipV="1">
              <a:off x="4530833" y="3520468"/>
              <a:ext cx="483994" cy="459933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902300" y="3862690"/>
              <a:ext cx="736371" cy="80378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54" name="Straight Arrow Connector 53"/>
            <p:cNvCxnSpPr>
              <a:stCxn id="50" idx="1"/>
              <a:endCxn id="53" idx="4"/>
            </p:cNvCxnSpPr>
            <p:nvPr/>
          </p:nvCxnSpPr>
          <p:spPr>
            <a:xfrm flipH="1" flipV="1">
              <a:off x="4270486" y="4666478"/>
              <a:ext cx="256142" cy="477263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50" idx="6"/>
            </p:cNvCxnSpPr>
            <p:nvPr/>
          </p:nvCxnSpPr>
          <p:spPr>
            <a:xfrm flipH="1" flipV="1">
              <a:off x="5155160" y="5427922"/>
              <a:ext cx="382913" cy="4495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7" idx="6"/>
              <a:endCxn id="49" idx="1"/>
            </p:cNvCxnSpPr>
            <p:nvPr/>
          </p:nvCxnSpPr>
          <p:spPr>
            <a:xfrm>
              <a:off x="5751197" y="3520468"/>
              <a:ext cx="411473" cy="438761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25"/>
            <p:cNvCxnSpPr>
              <a:stCxn id="48" idx="6"/>
              <a:endCxn id="36" idx="5"/>
            </p:cNvCxnSpPr>
            <p:nvPr/>
          </p:nvCxnSpPr>
          <p:spPr>
            <a:xfrm flipV="1">
              <a:off x="6274444" y="4138752"/>
              <a:ext cx="2261059" cy="1293665"/>
            </a:xfrm>
            <a:prstGeom prst="curvedConnector2">
              <a:avLst/>
            </a:prstGeom>
            <a:ln w="508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30" idx="7"/>
              <a:endCxn id="30" idx="0"/>
            </p:cNvCxnSpPr>
            <p:nvPr/>
          </p:nvCxnSpPr>
          <p:spPr>
            <a:xfrm rot="16200000" flipV="1">
              <a:off x="7823227" y="1469410"/>
              <a:ext cx="117712" cy="260346"/>
            </a:xfrm>
            <a:prstGeom prst="curvedConnector3">
              <a:avLst>
                <a:gd name="adj1" fmla="val 353940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43" idx="1"/>
              <a:endCxn id="43" idx="2"/>
            </p:cNvCxnSpPr>
            <p:nvPr/>
          </p:nvCxnSpPr>
          <p:spPr>
            <a:xfrm rot="16200000" flipH="1" flipV="1">
              <a:off x="6183027" y="2486013"/>
              <a:ext cx="284182" cy="107839"/>
            </a:xfrm>
            <a:prstGeom prst="curvedConnector4">
              <a:avLst>
                <a:gd name="adj1" fmla="val -21969"/>
                <a:gd name="adj2" fmla="val 311983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stCxn id="39" idx="5"/>
              <a:endCxn id="39" idx="4"/>
            </p:cNvCxnSpPr>
            <p:nvPr/>
          </p:nvCxnSpPr>
          <p:spPr>
            <a:xfrm rot="5400000">
              <a:off x="7227190" y="4062940"/>
              <a:ext cx="117712" cy="260346"/>
            </a:xfrm>
            <a:prstGeom prst="curvedConnector3">
              <a:avLst>
                <a:gd name="adj1" fmla="val 294203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36" idx="4"/>
              <a:endCxn id="36" idx="3"/>
            </p:cNvCxnSpPr>
            <p:nvPr/>
          </p:nvCxnSpPr>
          <p:spPr>
            <a:xfrm rot="5400000" flipH="1">
              <a:off x="8086128" y="4067435"/>
              <a:ext cx="117712" cy="260347"/>
            </a:xfrm>
            <a:prstGeom prst="curvedConnector3">
              <a:avLst>
                <a:gd name="adj1" fmla="val -194203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>
              <a:stCxn id="37" idx="0"/>
              <a:endCxn id="37" idx="7"/>
            </p:cNvCxnSpPr>
            <p:nvPr/>
          </p:nvCxnSpPr>
          <p:spPr>
            <a:xfrm rot="16200000" flipH="1">
              <a:off x="8863232" y="2192353"/>
              <a:ext cx="117712" cy="260346"/>
            </a:xfrm>
            <a:prstGeom prst="curvedConnector3">
              <a:avLst>
                <a:gd name="adj1" fmla="val -302909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47" idx="0"/>
              <a:endCxn id="47" idx="7"/>
            </p:cNvCxnSpPr>
            <p:nvPr/>
          </p:nvCxnSpPr>
          <p:spPr>
            <a:xfrm rot="16200000" flipH="1">
              <a:off x="5454329" y="3047258"/>
              <a:ext cx="117712" cy="260346"/>
            </a:xfrm>
            <a:prstGeom prst="curvedConnector3">
              <a:avLst>
                <a:gd name="adj1" fmla="val -194203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49" idx="6"/>
              <a:endCxn id="49" idx="5"/>
            </p:cNvCxnSpPr>
            <p:nvPr/>
          </p:nvCxnSpPr>
          <p:spPr>
            <a:xfrm flipH="1">
              <a:off x="6683363" y="4243412"/>
              <a:ext cx="107839" cy="284182"/>
            </a:xfrm>
            <a:prstGeom prst="curvedConnector4">
              <a:avLst>
                <a:gd name="adj1" fmla="val -156562"/>
                <a:gd name="adj2" fmla="val 153514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48" idx="5"/>
              <a:endCxn id="48" idx="4"/>
            </p:cNvCxnSpPr>
            <p:nvPr/>
          </p:nvCxnSpPr>
          <p:spPr>
            <a:xfrm rot="5400000">
              <a:off x="5977576" y="5645282"/>
              <a:ext cx="117712" cy="260346"/>
            </a:xfrm>
            <a:prstGeom prst="curvedConnector3">
              <a:avLst>
                <a:gd name="adj1" fmla="val 230738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50" idx="4"/>
              <a:endCxn id="50" idx="3"/>
            </p:cNvCxnSpPr>
            <p:nvPr/>
          </p:nvCxnSpPr>
          <p:spPr>
            <a:xfrm rot="5400000" flipH="1">
              <a:off x="4597946" y="5640788"/>
              <a:ext cx="117712" cy="260347"/>
            </a:xfrm>
            <a:prstGeom prst="curvedConnector3">
              <a:avLst>
                <a:gd name="adj1" fmla="val -194203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>
              <a:stCxn id="53" idx="1"/>
              <a:endCxn id="53" idx="0"/>
            </p:cNvCxnSpPr>
            <p:nvPr/>
          </p:nvCxnSpPr>
          <p:spPr>
            <a:xfrm rot="5400000" flipH="1" flipV="1">
              <a:off x="4081456" y="3791373"/>
              <a:ext cx="117712" cy="260347"/>
            </a:xfrm>
            <a:prstGeom prst="curvedConnector3">
              <a:avLst>
                <a:gd name="adj1" fmla="val 230738"/>
              </a:avLst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6389602" y="1741208"/>
            <a:ext cx="834158" cy="67439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1" name="Oval 20"/>
          <p:cNvSpPr/>
          <p:nvPr/>
        </p:nvSpPr>
        <p:spPr>
          <a:xfrm rot="640942">
            <a:off x="3641128" y="3104407"/>
            <a:ext cx="523112" cy="1008892"/>
          </a:xfrm>
          <a:prstGeom prst="ellipse">
            <a:avLst/>
          </a:prstGeom>
          <a:noFill/>
          <a:ln>
            <a:solidFill>
              <a:srgbClr val="0A68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603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8" grpId="0" animBg="1"/>
      <p:bldP spid="68" grpId="1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latin typeface="Tw Cen MT"/>
                <a:cs typeface="Tw Cen MT"/>
              </a:rPr>
              <a:t>Simulated Data: 4 Subgroups and 2 Random Paths Added for Each Individual (not shown)</a:t>
            </a:r>
            <a:endParaRPr lang="en-US" sz="3400" dirty="0"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148" y="1583205"/>
            <a:ext cx="44812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w Cen MT"/>
                <a:cs typeface="Tw Cen MT"/>
              </a:rPr>
              <a:t>Simulated Data Across 3 Factors:</a:t>
            </a: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Number of individuals (N=25, 100, 200)</a:t>
            </a:r>
            <a:endParaRPr lang="en-US" sz="2700" dirty="0">
              <a:latin typeface="Tw Cen MT"/>
              <a:cs typeface="Tw Cen MT"/>
            </a:endParaRP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Number of subgroups (2, 3, and 4)</a:t>
            </a:r>
          </a:p>
          <a:p>
            <a:pPr marL="457200" indent="-45720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Degree of Heterogeneity (equal groups, one group comprising 50% of sample)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8" y="1417638"/>
            <a:ext cx="4440350" cy="44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905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latin typeface="Tw Cen MT"/>
                <a:cs typeface="Tw Cen MT"/>
              </a:rPr>
              <a:t>Simulated Data: 4 Subgroups and 2 Random Paths Added for Each Individual (not shown)</a:t>
            </a:r>
            <a:endParaRPr lang="en-US" sz="3400" dirty="0"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148" y="1583205"/>
            <a:ext cx="44812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w Cen MT"/>
                <a:cs typeface="Tw Cen MT"/>
              </a:rPr>
              <a:t>Subgrouping GIMME Results: </a:t>
            </a:r>
          </a:p>
          <a:p>
            <a:pPr marL="285750" indent="-28575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Recovered 93% (</a:t>
            </a:r>
            <a:r>
              <a:rPr lang="en-US" sz="2700" dirty="0" err="1">
                <a:latin typeface="Tw Cen MT"/>
                <a:cs typeface="Tw Cen MT"/>
              </a:rPr>
              <a:t>s</a:t>
            </a:r>
            <a:r>
              <a:rPr lang="en-US" sz="2700" dirty="0" err="1" smtClean="0">
                <a:latin typeface="Tw Cen MT"/>
                <a:cs typeface="Tw Cen MT"/>
              </a:rPr>
              <a:t>d</a:t>
            </a:r>
            <a:r>
              <a:rPr lang="en-US" sz="2700" dirty="0" smtClean="0">
                <a:latin typeface="Tw Cen MT"/>
                <a:cs typeface="Tw Cen MT"/>
              </a:rPr>
              <a:t>: 5%) of true paths </a:t>
            </a:r>
          </a:p>
          <a:p>
            <a:pPr marL="285750" indent="-28575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Recovered 90% (</a:t>
            </a:r>
            <a:r>
              <a:rPr lang="en-US" sz="2700" dirty="0" err="1" smtClean="0">
                <a:latin typeface="Tw Cen MT"/>
                <a:cs typeface="Tw Cen MT"/>
              </a:rPr>
              <a:t>sd</a:t>
            </a:r>
            <a:r>
              <a:rPr lang="en-US" sz="2700" dirty="0" smtClean="0">
                <a:latin typeface="Tw Cen MT"/>
                <a:cs typeface="Tw Cen MT"/>
              </a:rPr>
              <a:t>: 5%) of the true directions</a:t>
            </a:r>
          </a:p>
          <a:p>
            <a:pPr marL="285750" indent="-285750">
              <a:buFontTx/>
              <a:buChar char="-"/>
            </a:pPr>
            <a:r>
              <a:rPr lang="en-US" sz="2700" dirty="0" smtClean="0">
                <a:latin typeface="Tw Cen MT"/>
                <a:cs typeface="Tw Cen MT"/>
              </a:rPr>
              <a:t>Recovered subgroups appropriately across conditions                 (Average ARI</a:t>
            </a:r>
            <a:r>
              <a:rPr lang="en-US" sz="2700" baseline="-25000" dirty="0" smtClean="0">
                <a:latin typeface="Tw Cen MT"/>
                <a:cs typeface="Tw Cen MT"/>
              </a:rPr>
              <a:t>HA</a:t>
            </a:r>
            <a:r>
              <a:rPr lang="en-US" sz="2700" dirty="0" smtClean="0">
                <a:latin typeface="Tw Cen MT"/>
                <a:cs typeface="Tw Cen MT"/>
              </a:rPr>
              <a:t>=.91)</a:t>
            </a:r>
            <a:endParaRPr lang="en-US" sz="2700" dirty="0">
              <a:latin typeface="Tw Cen MT"/>
              <a:cs typeface="Tw Cen M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8" y="1417638"/>
            <a:ext cx="4440350" cy="44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587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" y="674382"/>
            <a:ext cx="6490203" cy="4918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959" y="716082"/>
            <a:ext cx="2684498" cy="232413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99" y="3274418"/>
            <a:ext cx="4665788" cy="2330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11860" y="687210"/>
            <a:ext cx="749839" cy="1637024"/>
          </a:xfrm>
          <a:prstGeom prst="ellipse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2012" y="265847"/>
            <a:ext cx="3322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during model selection (“MI-Based”) outperformed clustering using correlation </a:t>
            </a:r>
            <a:r>
              <a:rPr lang="en-US" dirty="0" smtClean="0"/>
              <a:t>matrix: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 sample became more heterogeneous (i.e., more subgroups)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sample size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subgroup sizes were disproportionate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77" y="6128844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 progress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335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6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Empirical Data Example: </a:t>
            </a:r>
            <a:br>
              <a:rPr lang="en-US" sz="3500" dirty="0" smtClean="0"/>
            </a:br>
            <a:r>
              <a:rPr lang="en-US" sz="3500" dirty="0" smtClean="0"/>
              <a:t>Autism Brain Imaging Data Exchange (ABIDE)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NYU Data </a:t>
            </a:r>
          </a:p>
          <a:p>
            <a:r>
              <a:rPr lang="en-US" dirty="0" smtClean="0"/>
              <a:t>N=73 Autism Spectrum Disorder (ASD) diagnosed Individuals</a:t>
            </a:r>
          </a:p>
          <a:p>
            <a:r>
              <a:rPr lang="en-US" dirty="0" smtClean="0"/>
              <a:t>Average Age: 14.6 (</a:t>
            </a:r>
            <a:r>
              <a:rPr lang="en-US" dirty="0" err="1" smtClean="0"/>
              <a:t>sd</a:t>
            </a:r>
            <a:r>
              <a:rPr lang="en-US" dirty="0" smtClean="0"/>
              <a:t>: 7.0)</a:t>
            </a:r>
          </a:p>
          <a:p>
            <a:r>
              <a:rPr lang="en-US" dirty="0" smtClean="0"/>
              <a:t>87% Male</a:t>
            </a:r>
          </a:p>
          <a:p>
            <a:r>
              <a:rPr lang="en-US" dirty="0" smtClean="0"/>
              <a:t>Data Acquisition: </a:t>
            </a:r>
            <a:r>
              <a:rPr lang="en-US" dirty="0" err="1" smtClean="0"/>
              <a:t>FoV</a:t>
            </a:r>
            <a:r>
              <a:rPr lang="en-US" dirty="0" smtClean="0"/>
              <a:t> read = 256 mm; TR = 2530 </a:t>
            </a:r>
            <a:r>
              <a:rPr lang="en-US" dirty="0" err="1" smtClean="0"/>
              <a:t>msec</a:t>
            </a:r>
            <a:r>
              <a:rPr lang="en-US" dirty="0" smtClean="0"/>
              <a:t>; TE=3.25 </a:t>
            </a:r>
            <a:r>
              <a:rPr lang="en-US" dirty="0" err="1" smtClean="0"/>
              <a:t>msec</a:t>
            </a:r>
            <a:r>
              <a:rPr lang="en-US" dirty="0" smtClean="0"/>
              <a:t>;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77" y="6128844"/>
            <a:ext cx="4419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Craddock, James,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Holtzheimer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Hux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 &amp;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Mayberg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2012; Di Martino et al., 2012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69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78722" y="876361"/>
            <a:ext cx="3933995" cy="2230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83013"/>
            <a:ext cx="9144000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cs typeface="Tw Cen MT (header)"/>
              </a:rPr>
              <a:t>Data Pipeline</a:t>
            </a:r>
            <a:endParaRPr lang="en-US" sz="2900" dirty="0">
              <a:cs typeface="Tw Cen MT (header)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906" y="801079"/>
            <a:ext cx="393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(a) </a:t>
            </a:r>
            <a:r>
              <a:rPr lang="en-US" b="1" dirty="0" err="1" smtClean="0"/>
              <a:t>Parcellate</a:t>
            </a:r>
            <a:r>
              <a:rPr lang="en-US" dirty="0" smtClean="0"/>
              <a:t> brain into DMN regions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9" y="1274271"/>
            <a:ext cx="3733800" cy="16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6409172" y="3008302"/>
            <a:ext cx="627429" cy="838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10800000">
            <a:off x="3940539" y="4417683"/>
            <a:ext cx="1099669" cy="96289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040209" y="3697318"/>
            <a:ext cx="3508240" cy="2922509"/>
            <a:chOff x="791708" y="3805253"/>
            <a:chExt cx="2561090" cy="2889788"/>
          </a:xfrm>
        </p:grpSpPr>
        <p:sp>
          <p:nvSpPr>
            <p:cNvPr id="71" name="Rectangle 70"/>
            <p:cNvSpPr/>
            <p:nvPr/>
          </p:nvSpPr>
          <p:spPr>
            <a:xfrm>
              <a:off x="791708" y="3859535"/>
              <a:ext cx="2561090" cy="28355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708" y="3805253"/>
              <a:ext cx="2484212" cy="83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(c) </a:t>
              </a:r>
              <a:r>
                <a:rPr lang="en-US" b="1" dirty="0" smtClean="0"/>
                <a:t>Run S-GIMME </a:t>
              </a:r>
              <a:r>
                <a:rPr lang="en-US" dirty="0" smtClean="0"/>
                <a:t>using extracted time series for all individuals</a:t>
              </a:r>
              <a:endParaRPr lang="en-US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144147" y="664336"/>
            <a:ext cx="3700488" cy="2443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14" y="1330566"/>
            <a:ext cx="2295144" cy="106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615081" y="2045642"/>
            <a:ext cx="23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#N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2" y="1807253"/>
            <a:ext cx="2295144" cy="106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37571" y="660787"/>
            <a:ext cx="39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(b) </a:t>
            </a:r>
            <a:r>
              <a:rPr lang="en-US" b="1" dirty="0" smtClean="0"/>
              <a:t>Extract time series </a:t>
            </a:r>
            <a:r>
              <a:rPr lang="en-US" dirty="0" smtClean="0"/>
              <a:t>for each region for each individual (CPAC pipeline)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34081" y="2473624"/>
            <a:ext cx="23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#2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64" y="1962911"/>
            <a:ext cx="229235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0859" y="2634942"/>
            <a:ext cx="23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#1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H="1" flipV="1">
            <a:off x="8104816" y="25002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flipH="1" flipV="1">
            <a:off x="8183795" y="24316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flipH="1" flipV="1">
            <a:off x="8031395" y="25673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22508" y="3320164"/>
            <a:ext cx="3485312" cy="3236071"/>
            <a:chOff x="3829889" y="3621928"/>
            <a:chExt cx="3485312" cy="3236071"/>
          </a:xfrm>
        </p:grpSpPr>
        <p:sp>
          <p:nvSpPr>
            <p:cNvPr id="72" name="Rectangle 71"/>
            <p:cNvSpPr/>
            <p:nvPr/>
          </p:nvSpPr>
          <p:spPr>
            <a:xfrm>
              <a:off x="3829889" y="3621928"/>
              <a:ext cx="3485312" cy="32360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29889" y="3666752"/>
              <a:ext cx="3485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(d) </a:t>
              </a:r>
              <a:r>
                <a:rPr lang="en-US" b="1" dirty="0" smtClean="0"/>
                <a:t>Obtain results: </a:t>
              </a:r>
              <a:r>
                <a:rPr lang="en-US" dirty="0" smtClean="0"/>
                <a:t>group-, subgroup-, individual-level models; individual-level estimates; subgroups.</a:t>
              </a:r>
              <a:endParaRPr lang="en-US" dirty="0"/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918" y="4864632"/>
              <a:ext cx="1916454" cy="193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4801606" y="4821609"/>
              <a:ext cx="215039" cy="154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30791" y="601018"/>
            <a:ext cx="767202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73"/>
          <p:cNvSpPr/>
          <p:nvPr/>
        </p:nvSpPr>
        <p:spPr>
          <a:xfrm>
            <a:off x="4323038" y="1361398"/>
            <a:ext cx="821109" cy="82601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data100_graphic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60" y="4307751"/>
            <a:ext cx="2510977" cy="22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ABIDE Connectivity Map Results </a:t>
            </a:r>
            <a:br>
              <a:rPr lang="en-US" dirty="0" smtClean="0"/>
            </a:br>
            <a:r>
              <a:rPr lang="en-US" dirty="0" smtClean="0"/>
              <a:t>Across All Individuals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33" y="1417638"/>
            <a:ext cx="4648470" cy="467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03320" y="4129257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6000" y="4082957"/>
            <a:ext cx="64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0333" y="2510730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00413" y="2464430"/>
            <a:ext cx="83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dmPFC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84197" y="1781525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4752" y="1735225"/>
            <a:ext cx="64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IPL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79551" y="5427551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2231" y="5381251"/>
            <a:ext cx="86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LMFG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66221" y="5427551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92601" y="5381251"/>
            <a:ext cx="64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PCC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612925" y="4129257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0908" y="4082957"/>
            <a:ext cx="87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precun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03509" y="2477065"/>
            <a:ext cx="324091" cy="28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74970" y="2430765"/>
            <a:ext cx="74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vACC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77" y="6146225"/>
            <a:ext cx="4419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Richey, Lane, Gates,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Valdespino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Di </a:t>
            </a:r>
            <a:r>
              <a:rPr lang="en-US" sz="1600" dirty="0">
                <a:solidFill>
                  <a:schemeClr val="bg1"/>
                </a:solidFill>
                <a:latin typeface="Tw Cen MT"/>
                <a:cs typeface="Tw Cen MT"/>
              </a:rPr>
              <a:t>M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artino, &amp; Müller, in progress  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97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04">
            <a:off x="4283903" y="3826555"/>
            <a:ext cx="3594134" cy="20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1" y="1626439"/>
            <a:ext cx="3515426" cy="202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87" y="1534257"/>
            <a:ext cx="3585605" cy="20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90" y="1333565"/>
            <a:ext cx="208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A (N=19) 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6648" y="1346086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B (N=7)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6648" y="4070874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D (N=11) </a:t>
            </a: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0" y="3826555"/>
            <a:ext cx="3643699" cy="20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90" y="4070874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Subgroup C (N=36)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77" y="6146225"/>
            <a:ext cx="4419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Richey, Lane, Gates,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Valdespino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Dimartino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&amp; Müller, in progress  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387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Vineland Adaptive Social Behavior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to assess functioning level for developmentally delayed individuals</a:t>
            </a:r>
          </a:p>
          <a:p>
            <a:r>
              <a:rPr lang="en-US" dirty="0" smtClean="0"/>
              <a:t>Three Domains:</a:t>
            </a:r>
          </a:p>
          <a:p>
            <a:pPr lvl="1"/>
            <a:r>
              <a:rPr lang="en-US" dirty="0" smtClean="0"/>
              <a:t>Communication (Receptive; Expressive; Written)</a:t>
            </a:r>
            <a:endParaRPr lang="en-US" dirty="0"/>
          </a:p>
          <a:p>
            <a:pPr lvl="1"/>
            <a:r>
              <a:rPr lang="en-US" dirty="0" smtClean="0"/>
              <a:t>Daily Living Skills (Personal; Domestic; Community)</a:t>
            </a:r>
          </a:p>
          <a:p>
            <a:pPr lvl="1"/>
            <a:r>
              <a:rPr lang="en-US" dirty="0" smtClean="0"/>
              <a:t>Socialization (Interpersonal Relations; Play and Leisure Time; Coping)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77" y="6146225"/>
            <a:ext cx="44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Sparrow,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Cicchetti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&amp;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Balla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1989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970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64" y="3826555"/>
            <a:ext cx="3594134" cy="20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1" y="1626439"/>
            <a:ext cx="3515426" cy="202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2" y="1534257"/>
            <a:ext cx="2983197" cy="19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Regression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90" y="1392684"/>
            <a:ext cx="20834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A (N=19)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Lower “Daily skills: Personal”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Higher “Socialization</a:t>
            </a:r>
            <a:r>
              <a:rPr lang="en-US" dirty="0"/>
              <a:t>: Play and Leisure time”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6649" y="1333565"/>
            <a:ext cx="20834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B (N=7)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“Loner” group.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Fewer paths per person than seen in other groups (lower degree).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Not related to VABS measures.</a:t>
            </a:r>
            <a:endParaRPr lang="en-US" dirty="0"/>
          </a:p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66648" y="4070874"/>
            <a:ext cx="20834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</a:t>
            </a:r>
            <a:r>
              <a:rPr lang="en-US" b="1" dirty="0" smtClean="0"/>
              <a:t>D (N=11)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Higher “</a:t>
            </a:r>
            <a:r>
              <a:rPr lang="en-US" dirty="0"/>
              <a:t>Socialization: Play and Leisure time”</a:t>
            </a:r>
          </a:p>
          <a:p>
            <a:endParaRPr lang="en-US" sz="1200" dirty="0"/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0" y="3826555"/>
            <a:ext cx="3643699" cy="20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90" y="4289369"/>
            <a:ext cx="208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Subgroup C (N=36) </a:t>
            </a:r>
            <a:r>
              <a:rPr lang="en-US" dirty="0" smtClean="0"/>
              <a:t>Reference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02228"/>
            <a:ext cx="724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Chi-Square change from null: 18.48, </a:t>
            </a:r>
            <a:r>
              <a:rPr lang="en-US" sz="1400" i="1" dirty="0" err="1" smtClean="0"/>
              <a:t>df</a:t>
            </a:r>
            <a:r>
              <a:rPr lang="en-US" sz="1400" i="1" dirty="0" smtClean="0"/>
              <a:t>=6, p=.005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77" y="6146225"/>
            <a:ext cx="4419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Richey, Lane, Gates,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Valdespino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Di Martino, &amp; Müller, in progress  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40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Individual Differing from the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" y="1590633"/>
            <a:ext cx="5971659" cy="4374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77" y="6346872"/>
            <a:ext cx="35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Belttz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 et al., 2014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5365" y="2200126"/>
            <a:ext cx="388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	     Legend:</a:t>
            </a:r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Contemporaneous </a:t>
            </a:r>
            <a:endParaRPr lang="en-US" dirty="0">
              <a:solidFill>
                <a:prstClr val="black"/>
              </a:solidFill>
              <a:latin typeface="Tw Cen MT"/>
              <a:cs typeface="Tw Cen MT"/>
            </a:endParaRP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	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Lag</a:t>
            </a:r>
          </a:p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	 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     </a:t>
            </a:r>
            <a:r>
              <a:rPr lang="en-US" i="1" dirty="0" smtClean="0">
                <a:solidFill>
                  <a:prstClr val="black"/>
                </a:solidFill>
                <a:latin typeface="Tw Cen MT"/>
                <a:cs typeface="Tw Cen MT"/>
              </a:rPr>
              <a:t>Thick lines indicate group-	           	      level paths</a:t>
            </a:r>
            <a:endParaRPr lang="en-US" i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36965" y="2694801"/>
            <a:ext cx="457200" cy="0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36965" y="29718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Guiding Principals for Using GIMME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538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w Cen MT"/>
                <a:cs typeface="Tw Cen MT"/>
              </a:rPr>
              <a:t>Arriving at paths: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Improved reliable recovery seen with as few as 10 individuals in a sample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Make sure variables are not highly correlated</a:t>
            </a:r>
          </a:p>
          <a:p>
            <a:r>
              <a:rPr lang="en-US" dirty="0" smtClean="0">
                <a:latin typeface="Tw Cen MT"/>
                <a:cs typeface="Tw Cen MT"/>
              </a:rPr>
              <a:t>Arriving at subgroups: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Subgroups are reliably obtained when there are at least 25 individuals</a:t>
            </a:r>
          </a:p>
          <a:p>
            <a:r>
              <a:rPr lang="en-US" dirty="0" smtClean="0">
                <a:latin typeface="Tw Cen MT"/>
                <a:cs typeface="Tw Cen MT"/>
              </a:rPr>
              <a:t>Data-driven searches: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Not a replacement for hypotheses, but helpful if the state of the science prevents arriving at informed hypotheses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77" y="6152354"/>
            <a:ext cx="4419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Gates, Lane, &amp; Henry, In Prep; Gates &amp;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Molenaar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2012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271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7619384" y="3807806"/>
            <a:ext cx="1538478" cy="1375949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41616" y="4512923"/>
            <a:ext cx="1603946" cy="1529823"/>
          </a:xfrm>
          <a:prstGeom prst="ellipse">
            <a:avLst/>
          </a:prstGeom>
          <a:solidFill>
            <a:srgbClr val="0000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w Cen MT"/>
              <a:cs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Conclusions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4" y="1349768"/>
            <a:ext cx="5873332" cy="489331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GIMME provides </a:t>
            </a:r>
            <a:r>
              <a:rPr lang="en-US" dirty="0">
                <a:latin typeface="Tw Cen MT"/>
                <a:cs typeface="Tw Cen MT"/>
              </a:rPr>
              <a:t>data-driven models of temporal relations across time </a:t>
            </a:r>
            <a:r>
              <a:rPr lang="en-US" dirty="0" smtClean="0">
                <a:latin typeface="Tw Cen MT"/>
                <a:cs typeface="Tw Cen MT"/>
              </a:rPr>
              <a:t>using modification indices to guide model selection. </a:t>
            </a:r>
            <a:endParaRPr lang="en-US" dirty="0">
              <a:latin typeface="Tw Cen MT"/>
              <a:cs typeface="Tw Cen M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w Cen MT"/>
                <a:cs typeface="Tw Cen MT"/>
              </a:rPr>
              <a:t>Reliable detection of path structure (i.e., temporal relations) are obtained at the group, subgroup, and individual </a:t>
            </a:r>
            <a:r>
              <a:rPr lang="en-US" dirty="0" smtClean="0">
                <a:latin typeface="Tw Cen MT"/>
                <a:cs typeface="Tw Cen MT"/>
              </a:rPr>
              <a:t>levels with the forthcoming subgrouping feature in </a:t>
            </a:r>
            <a:r>
              <a:rPr lang="en-US" dirty="0" err="1" smtClean="0">
                <a:latin typeface="Tw Cen MT"/>
                <a:cs typeface="Tw Cen MT"/>
              </a:rPr>
              <a:t>gimme</a:t>
            </a:r>
            <a:r>
              <a:rPr lang="en-US" dirty="0" smtClean="0">
                <a:latin typeface="Tw Cen MT"/>
                <a:cs typeface="Tw Cen M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w Cen MT"/>
                <a:cs typeface="Tw Cen MT"/>
              </a:rPr>
              <a:t>During model-selection, individuals are placed into subgroups with others with similar brain processes, and this can reveal new insights.  </a:t>
            </a:r>
            <a:endParaRPr lang="en-US" dirty="0">
              <a:latin typeface="Tw Cen MT"/>
              <a:cs typeface="Tw Cen M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49082" y="988282"/>
            <a:ext cx="2642901" cy="2651433"/>
            <a:chOff x="3167657" y="3415727"/>
            <a:chExt cx="2642901" cy="2651433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4313831" y="5674782"/>
              <a:ext cx="350306" cy="4388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185447" y="3415727"/>
              <a:ext cx="673666" cy="78475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664138" y="5282405"/>
              <a:ext cx="673666" cy="78475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ROI3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5136892" y="4121552"/>
              <a:ext cx="673666" cy="78475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ROI2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640165" y="5278016"/>
              <a:ext cx="673666" cy="78475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ROI4</a:t>
              </a:r>
            </a:p>
          </p:txBody>
        </p:sp>
        <p:cxnSp>
          <p:nvCxnSpPr>
            <p:cNvPr id="47" name="Straight Arrow Connector 46"/>
            <p:cNvCxnSpPr>
              <a:stCxn id="45" idx="4"/>
              <a:endCxn id="44" idx="7"/>
            </p:cNvCxnSpPr>
            <p:nvPr/>
          </p:nvCxnSpPr>
          <p:spPr>
            <a:xfrm rot="5400000">
              <a:off x="5110925" y="5034530"/>
              <a:ext cx="491022" cy="234577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49" idx="7"/>
            </p:cNvCxnSpPr>
            <p:nvPr/>
          </p:nvCxnSpPr>
          <p:spPr>
            <a:xfrm rot="10800000" flipV="1">
              <a:off x="3742668" y="3808104"/>
              <a:ext cx="442780" cy="449043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167657" y="4142223"/>
              <a:ext cx="673666" cy="78475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  <a:ea typeface="Cambria Math" pitchFamily="18" charset="0"/>
                  <a:cs typeface="Tw Cen MT"/>
                </a:rPr>
                <a:t>ROI5</a:t>
              </a:r>
            </a:p>
          </p:txBody>
        </p:sp>
        <p:cxnSp>
          <p:nvCxnSpPr>
            <p:cNvPr id="50" name="Straight Arrow Connector 49"/>
            <p:cNvCxnSpPr>
              <a:stCxn id="46" idx="1"/>
              <a:endCxn id="49" idx="4"/>
            </p:cNvCxnSpPr>
            <p:nvPr/>
          </p:nvCxnSpPr>
          <p:spPr>
            <a:xfrm flipH="1" flipV="1">
              <a:off x="3504490" y="4926979"/>
              <a:ext cx="234331" cy="465963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2" idx="6"/>
              <a:endCxn id="45" idx="1"/>
            </p:cNvCxnSpPr>
            <p:nvPr/>
          </p:nvCxnSpPr>
          <p:spPr>
            <a:xfrm>
              <a:off x="4859114" y="3808105"/>
              <a:ext cx="376434" cy="428372"/>
            </a:xfrm>
            <a:prstGeom prst="straightConnector1">
              <a:avLst/>
            </a:prstGeom>
            <a:ln w="635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250899" y="999573"/>
            <a:ext cx="2642901" cy="2651433"/>
            <a:chOff x="6266082" y="1238714"/>
            <a:chExt cx="2642901" cy="2651433"/>
          </a:xfrm>
        </p:grpSpPr>
        <p:grpSp>
          <p:nvGrpSpPr>
            <p:cNvPr id="43" name="Group 42"/>
            <p:cNvGrpSpPr/>
            <p:nvPr/>
          </p:nvGrpSpPr>
          <p:grpSpPr>
            <a:xfrm>
              <a:off x="6266082" y="1238714"/>
              <a:ext cx="2642901" cy="2651433"/>
              <a:chOff x="5347085" y="1362142"/>
              <a:chExt cx="2642901" cy="26514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347085" y="1362142"/>
                <a:ext cx="2642901" cy="2651433"/>
                <a:chOff x="3167657" y="3415727"/>
                <a:chExt cx="2642901" cy="2651433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flipH="1" flipV="1">
                  <a:off x="4313831" y="5674782"/>
                  <a:ext cx="350306" cy="4388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4185447" y="3415727"/>
                  <a:ext cx="673666" cy="784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Tw Cen MT"/>
                      <a:ea typeface="Cambria Math" pitchFamily="18" charset="0"/>
                      <a:cs typeface="Tw Cen MT"/>
                    </a:rPr>
                    <a:t>ROI1</a:t>
                  </a: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664138" y="5282405"/>
                  <a:ext cx="673666" cy="784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Tw Cen MT"/>
                      <a:ea typeface="Cambria Math" pitchFamily="18" charset="0"/>
                      <a:cs typeface="Tw Cen MT"/>
                    </a:rPr>
                    <a:t>ROI3</a:t>
                  </a: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136892" y="4121552"/>
                  <a:ext cx="673666" cy="784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Tw Cen MT"/>
                      <a:ea typeface="Cambria Math" pitchFamily="18" charset="0"/>
                      <a:cs typeface="Tw Cen MT"/>
                    </a:rPr>
                    <a:t>ROI2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640165" y="5278016"/>
                  <a:ext cx="673666" cy="784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Tw Cen MT"/>
                      <a:ea typeface="Cambria Math" pitchFamily="18" charset="0"/>
                      <a:cs typeface="Tw Cen MT"/>
                    </a:rPr>
                    <a:t>ROI4</a:t>
                  </a:r>
                </a:p>
              </p:txBody>
            </p:sp>
            <p:cxnSp>
              <p:nvCxnSpPr>
                <p:cNvPr id="35" name="Straight Arrow Connector 34"/>
                <p:cNvCxnSpPr>
                  <a:stCxn id="33" idx="4"/>
                  <a:endCxn id="32" idx="7"/>
                </p:cNvCxnSpPr>
                <p:nvPr/>
              </p:nvCxnSpPr>
              <p:spPr>
                <a:xfrm rot="5400000">
                  <a:off x="5110925" y="5034530"/>
                  <a:ext cx="491022" cy="234577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31" idx="2"/>
                  <a:endCxn id="37" idx="7"/>
                </p:cNvCxnSpPr>
                <p:nvPr/>
              </p:nvCxnSpPr>
              <p:spPr>
                <a:xfrm rot="10800000" flipV="1">
                  <a:off x="3742668" y="3808104"/>
                  <a:ext cx="442780" cy="449043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3167657" y="4142223"/>
                  <a:ext cx="673666" cy="784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Tw Cen MT"/>
                      <a:ea typeface="Cambria Math" pitchFamily="18" charset="0"/>
                      <a:cs typeface="Tw Cen MT"/>
                    </a:rPr>
                    <a:t>ROI5</a:t>
                  </a:r>
                </a:p>
              </p:txBody>
            </p:sp>
            <p:cxnSp>
              <p:nvCxnSpPr>
                <p:cNvPr id="38" name="Straight Arrow Connector 37"/>
                <p:cNvCxnSpPr>
                  <a:stCxn id="34" idx="1"/>
                  <a:endCxn id="37" idx="4"/>
                </p:cNvCxnSpPr>
                <p:nvPr/>
              </p:nvCxnSpPr>
              <p:spPr>
                <a:xfrm flipH="1" flipV="1">
                  <a:off x="3504490" y="4926979"/>
                  <a:ext cx="234331" cy="465963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1" idx="6"/>
                  <a:endCxn id="33" idx="1"/>
                </p:cNvCxnSpPr>
                <p:nvPr/>
              </p:nvCxnSpPr>
              <p:spPr>
                <a:xfrm>
                  <a:off x="4859114" y="3808105"/>
                  <a:ext cx="376434" cy="428372"/>
                </a:xfrm>
                <a:prstGeom prst="straightConnector1">
                  <a:avLst/>
                </a:prstGeom>
                <a:ln w="63500" cmpd="sng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Arrow Connector 26"/>
              <p:cNvCxnSpPr>
                <a:stCxn id="31" idx="4"/>
                <a:endCxn id="32" idx="0"/>
              </p:cNvCxnSpPr>
              <p:nvPr/>
            </p:nvCxnSpPr>
            <p:spPr>
              <a:xfrm>
                <a:off x="6701708" y="2146897"/>
                <a:ext cx="478691" cy="1081923"/>
              </a:xfrm>
              <a:prstGeom prst="straightConnector1">
                <a:avLst/>
              </a:prstGeom>
              <a:ln w="63500" cmpd="sng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>
              <a:stCxn id="33" idx="2"/>
              <a:endCxn id="37" idx="6"/>
            </p:cNvCxnSpPr>
            <p:nvPr/>
          </p:nvCxnSpPr>
          <p:spPr>
            <a:xfrm flipH="1">
              <a:off x="6939748" y="2336917"/>
              <a:ext cx="1295569" cy="20671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49082" y="988282"/>
            <a:ext cx="2642901" cy="2651433"/>
            <a:chOff x="6249082" y="1238714"/>
            <a:chExt cx="2642901" cy="2651433"/>
          </a:xfrm>
        </p:grpSpPr>
        <p:grpSp>
          <p:nvGrpSpPr>
            <p:cNvPr id="28" name="Group 27"/>
            <p:cNvGrpSpPr/>
            <p:nvPr/>
          </p:nvGrpSpPr>
          <p:grpSpPr>
            <a:xfrm>
              <a:off x="6249082" y="1238714"/>
              <a:ext cx="2642901" cy="2651433"/>
              <a:chOff x="3167657" y="3415727"/>
              <a:chExt cx="2642901" cy="2651433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4313831" y="5674782"/>
                <a:ext cx="350306" cy="4388"/>
              </a:xfrm>
              <a:prstGeom prst="straightConnector1">
                <a:avLst/>
              </a:prstGeom>
              <a:ln w="63500" cmpd="sng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185447" y="3415727"/>
                <a:ext cx="673666" cy="78475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Tw Cen MT"/>
                    <a:ea typeface="Cambria Math" pitchFamily="18" charset="0"/>
                    <a:cs typeface="Tw Cen MT"/>
                  </a:rPr>
                  <a:t>ROI1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664138" y="5282405"/>
                <a:ext cx="673666" cy="78475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Tw Cen MT"/>
                    <a:ea typeface="Cambria Math" pitchFamily="18" charset="0"/>
                    <a:cs typeface="Tw Cen MT"/>
                  </a:rPr>
                  <a:t>ROI3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36892" y="4121552"/>
                <a:ext cx="673666" cy="78475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Tw Cen MT"/>
                    <a:ea typeface="Cambria Math" pitchFamily="18" charset="0"/>
                    <a:cs typeface="Tw Cen MT"/>
                  </a:rPr>
                  <a:t>ROI2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40165" y="5278016"/>
                <a:ext cx="673666" cy="78475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Tw Cen MT"/>
                    <a:ea typeface="Cambria Math" pitchFamily="18" charset="0"/>
                    <a:cs typeface="Tw Cen MT"/>
                  </a:rPr>
                  <a:t>ROI4</a:t>
                </a:r>
              </a:p>
            </p:txBody>
          </p:sp>
          <p:cxnSp>
            <p:nvCxnSpPr>
              <p:cNvPr id="21" name="Straight Arrow Connector 20"/>
              <p:cNvCxnSpPr>
                <a:stCxn id="19" idx="4"/>
                <a:endCxn id="18" idx="7"/>
              </p:cNvCxnSpPr>
              <p:nvPr/>
            </p:nvCxnSpPr>
            <p:spPr>
              <a:xfrm rot="5400000">
                <a:off x="5110925" y="5034530"/>
                <a:ext cx="491022" cy="234577"/>
              </a:xfrm>
              <a:prstGeom prst="straightConnector1">
                <a:avLst/>
              </a:prstGeom>
              <a:ln w="63500" cmpd="sng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7" idx="2"/>
                <a:endCxn id="23" idx="7"/>
              </p:cNvCxnSpPr>
              <p:nvPr/>
            </p:nvCxnSpPr>
            <p:spPr>
              <a:xfrm rot="10800000" flipV="1">
                <a:off x="3742668" y="3808104"/>
                <a:ext cx="442780" cy="449043"/>
              </a:xfrm>
              <a:prstGeom prst="straightConnector1">
                <a:avLst/>
              </a:prstGeom>
              <a:ln w="63500" cmpd="sng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167657" y="4142223"/>
                <a:ext cx="673666" cy="78475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Tw Cen MT"/>
                    <a:ea typeface="Cambria Math" pitchFamily="18" charset="0"/>
                    <a:cs typeface="Tw Cen MT"/>
                  </a:rPr>
                  <a:t>ROI5</a:t>
                </a:r>
              </a:p>
            </p:txBody>
          </p:sp>
          <p:cxnSp>
            <p:nvCxnSpPr>
              <p:cNvPr id="24" name="Straight Arrow Connector 23"/>
              <p:cNvCxnSpPr>
                <a:stCxn id="20" idx="1"/>
                <a:endCxn id="23" idx="4"/>
              </p:cNvCxnSpPr>
              <p:nvPr/>
            </p:nvCxnSpPr>
            <p:spPr>
              <a:xfrm flipH="1" flipV="1">
                <a:off x="3504490" y="4926979"/>
                <a:ext cx="234331" cy="465963"/>
              </a:xfrm>
              <a:prstGeom prst="straightConnector1">
                <a:avLst/>
              </a:prstGeom>
              <a:ln w="63500" cmpd="sng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7" idx="6"/>
                <a:endCxn id="19" idx="1"/>
              </p:cNvCxnSpPr>
              <p:nvPr/>
            </p:nvCxnSpPr>
            <p:spPr>
              <a:xfrm>
                <a:off x="4859114" y="3808105"/>
                <a:ext cx="376434" cy="428372"/>
              </a:xfrm>
              <a:prstGeom prst="straightConnector1">
                <a:avLst/>
              </a:prstGeom>
              <a:ln w="63500" cmpd="sng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4"/>
                <a:endCxn id="20" idx="7"/>
              </p:cNvCxnSpPr>
              <p:nvPr/>
            </p:nvCxnSpPr>
            <p:spPr>
              <a:xfrm flipH="1">
                <a:off x="4215175" y="4200482"/>
                <a:ext cx="307106" cy="1192459"/>
              </a:xfrm>
              <a:prstGeom prst="straightConnector1">
                <a:avLst/>
              </a:prstGeom>
              <a:ln w="63500" cmpd="sng">
                <a:solidFill>
                  <a:srgbClr val="CC3399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>
              <a:stCxn id="19" idx="2"/>
              <a:endCxn id="18" idx="0"/>
            </p:cNvCxnSpPr>
            <p:nvPr/>
          </p:nvCxnSpPr>
          <p:spPr>
            <a:xfrm flipH="1">
              <a:off x="8082396" y="2336917"/>
              <a:ext cx="135921" cy="768475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2"/>
            </p:cNvCxnSpPr>
            <p:nvPr/>
          </p:nvCxnSpPr>
          <p:spPr>
            <a:xfrm flipH="1">
              <a:off x="7326524" y="2336917"/>
              <a:ext cx="891793" cy="796638"/>
            </a:xfrm>
            <a:prstGeom prst="straightConnector1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2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4E-6 9.36052E-7 L 0.09256 0.313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0" y="15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955E-6 9.36052E-7 L -0.0686 0.435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" y="217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151" y="2457042"/>
            <a:ext cx="379150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gimme</a:t>
            </a:r>
            <a:r>
              <a:rPr lang="en-US" dirty="0" smtClean="0"/>
              <a:t> is now a package available on CRAN.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GUI and Subgrouping features are forthcoming.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3" y="282537"/>
            <a:ext cx="4193677" cy="5763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4314" y="6245703"/>
            <a:ext cx="4779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cran.r-project.org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/web/packages/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gimme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index.html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09076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u="sng" dirty="0" smtClean="0">
                <a:latin typeface="Tw Cen MT"/>
                <a:cs typeface="Tw Cen MT"/>
              </a:rPr>
              <a:t>Acknowledgements</a:t>
            </a:r>
            <a:endParaRPr lang="en-US" sz="4200" u="sng" dirty="0">
              <a:latin typeface="Tw Cen MT"/>
              <a:cs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6050" y="700894"/>
            <a:ext cx="309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Damien Fair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OHSU</a:t>
            </a:r>
            <a:endParaRPr lang="en-US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10" y="1328828"/>
            <a:ext cx="1605701" cy="17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3459" y="2350391"/>
            <a:ext cx="50638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/>
                <a:cs typeface="Tw Cen MT"/>
              </a:rPr>
              <a:t>Clark </a:t>
            </a:r>
            <a:r>
              <a:rPr lang="en-US" dirty="0" err="1">
                <a:latin typeface="Tw Cen MT"/>
                <a:cs typeface="Tw Cen MT"/>
              </a:rPr>
              <a:t>Glymour</a:t>
            </a:r>
            <a:r>
              <a:rPr lang="en-US" dirty="0">
                <a:latin typeface="Tw Cen MT"/>
                <a:cs typeface="Tw Cen MT"/>
              </a:rPr>
              <a:t>, Ph.D. (Carnegie Melon)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Joe Ramsey, Ph.D. (Carnegie Melon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 err="1">
                <a:latin typeface="Tw Cen MT"/>
                <a:cs typeface="Tw Cen MT"/>
              </a:rPr>
              <a:t>Siwei</a:t>
            </a:r>
            <a:r>
              <a:rPr lang="en-US" dirty="0">
                <a:latin typeface="Tw Cen MT"/>
                <a:cs typeface="Tw Cen MT"/>
              </a:rPr>
              <a:t> Liu, Ph.D. (UC- Davis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Daniele </a:t>
            </a:r>
            <a:r>
              <a:rPr lang="en-US" dirty="0" err="1">
                <a:latin typeface="Tw Cen MT"/>
                <a:cs typeface="Tw Cen MT"/>
              </a:rPr>
              <a:t>Marinazzo</a:t>
            </a:r>
            <a:r>
              <a:rPr lang="en-US" dirty="0">
                <a:latin typeface="Tw Cen MT"/>
                <a:cs typeface="Tw Cen MT"/>
              </a:rPr>
              <a:t>, Ph.D. (Ghent University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Jing Yang, Ph.D. (Guangdong University</a:t>
            </a:r>
            <a:r>
              <a:rPr lang="en-US" dirty="0" smtClean="0">
                <a:latin typeface="Tw Cen MT"/>
                <a:cs typeface="Tw Cen MT"/>
              </a:rPr>
              <a:t>)</a:t>
            </a:r>
            <a:endParaRPr lang="en-US" dirty="0">
              <a:latin typeface="Tw Cen MT"/>
              <a:cs typeface="Tw Cen MT"/>
            </a:endParaRPr>
          </a:p>
          <a:p>
            <a:pPr algn="ctr"/>
            <a:r>
              <a:rPr lang="en-US" dirty="0" err="1" smtClean="0">
                <a:latin typeface="Tw Cen MT"/>
                <a:cs typeface="Tw Cen MT"/>
              </a:rPr>
              <a:t>Adriene</a:t>
            </a:r>
            <a:r>
              <a:rPr lang="en-US" dirty="0" smtClean="0">
                <a:latin typeface="Tw Cen MT"/>
                <a:cs typeface="Tw Cen MT"/>
              </a:rPr>
              <a:t> </a:t>
            </a:r>
            <a:r>
              <a:rPr lang="en-US" dirty="0" err="1">
                <a:latin typeface="Tw Cen MT"/>
                <a:cs typeface="Tw Cen MT"/>
              </a:rPr>
              <a:t>Beltz</a:t>
            </a:r>
            <a:r>
              <a:rPr lang="en-US" dirty="0">
                <a:latin typeface="Tw Cen MT"/>
                <a:cs typeface="Tw Cen MT"/>
              </a:rPr>
              <a:t>, Ph.D. (Penn State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Dan </a:t>
            </a:r>
            <a:r>
              <a:rPr lang="en-US" dirty="0" err="1" smtClean="0">
                <a:latin typeface="Tw Cen MT"/>
                <a:cs typeface="Tw Cen MT"/>
              </a:rPr>
              <a:t>Elbich</a:t>
            </a:r>
            <a:r>
              <a:rPr lang="en-US" dirty="0" smtClean="0">
                <a:latin typeface="Tw Cen MT"/>
                <a:cs typeface="Tw Cen MT"/>
              </a:rPr>
              <a:t>, M.A. (Penn State)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Suzy </a:t>
            </a:r>
            <a:r>
              <a:rPr lang="en-US" dirty="0">
                <a:latin typeface="Tw Cen MT"/>
                <a:cs typeface="Tw Cen MT"/>
              </a:rPr>
              <a:t>Scherf, Ph.D. (Penn State)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Steve Wilson , Ph.D. (Penn State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Michael </a:t>
            </a:r>
            <a:r>
              <a:rPr lang="en-US" dirty="0" err="1" smtClean="0">
                <a:latin typeface="Tw Cen MT"/>
                <a:cs typeface="Tw Cen MT"/>
              </a:rPr>
              <a:t>Hallquist</a:t>
            </a:r>
            <a:r>
              <a:rPr lang="en-US" dirty="0" smtClean="0">
                <a:latin typeface="Tw Cen MT"/>
                <a:cs typeface="Tw Cen MT"/>
              </a:rPr>
              <a:t>, Ph.D. (University of Pitt)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Aidan Wright, Ph.D. (University of Pitt)</a:t>
            </a:r>
            <a:endParaRPr lang="en-US" dirty="0">
              <a:latin typeface="Tw Cen MT"/>
              <a:cs typeface="Tw Cen MT"/>
            </a:endParaRPr>
          </a:p>
          <a:p>
            <a:pPr algn="ctr"/>
            <a:r>
              <a:rPr lang="en-US" dirty="0" smtClean="0">
                <a:latin typeface="Tw Cen MT"/>
                <a:cs typeface="Tw Cen MT"/>
              </a:rPr>
              <a:t>Doug </a:t>
            </a:r>
            <a:r>
              <a:rPr lang="en-US" dirty="0" err="1" smtClean="0">
                <a:latin typeface="Tw Cen MT"/>
                <a:cs typeface="Tw Cen MT"/>
              </a:rPr>
              <a:t>Steinley</a:t>
            </a:r>
            <a:r>
              <a:rPr lang="en-US" dirty="0" smtClean="0">
                <a:latin typeface="Tw Cen MT"/>
                <a:cs typeface="Tw Cen MT"/>
              </a:rPr>
              <a:t>, Ph.D. (University of Missouri)</a:t>
            </a:r>
          </a:p>
          <a:p>
            <a:pPr algn="ctr"/>
            <a:r>
              <a:rPr lang="en-US" dirty="0" err="1" smtClean="0">
                <a:latin typeface="Tw Cen MT"/>
                <a:cs typeface="Tw Cen MT"/>
              </a:rPr>
              <a:t>Mariya</a:t>
            </a:r>
            <a:r>
              <a:rPr lang="en-US" dirty="0" smtClean="0">
                <a:latin typeface="Tw Cen MT"/>
                <a:cs typeface="Tw Cen MT"/>
              </a:rPr>
              <a:t> </a:t>
            </a:r>
            <a:r>
              <a:rPr lang="en-US" dirty="0" err="1" smtClean="0">
                <a:latin typeface="Tw Cen MT"/>
                <a:cs typeface="Tw Cen MT"/>
              </a:rPr>
              <a:t>Schiyko</a:t>
            </a:r>
            <a:r>
              <a:rPr lang="en-US" dirty="0" smtClean="0">
                <a:latin typeface="Tw Cen MT"/>
                <a:cs typeface="Tw Cen MT"/>
              </a:rPr>
              <a:t>, Ph.D. (Northeastern)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69137"/>
            <a:ext cx="91440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w Cen MT"/>
                <a:cs typeface="Tw Cen MT"/>
              </a:rPr>
              <a:t>This </a:t>
            </a:r>
            <a:r>
              <a:rPr lang="en-US" i="1" dirty="0">
                <a:latin typeface="Tw Cen MT"/>
                <a:cs typeface="Tw Cen MT"/>
              </a:rPr>
              <a:t>work has been supported by </a:t>
            </a:r>
            <a:r>
              <a:rPr lang="en-US" i="1" dirty="0" smtClean="0">
                <a:latin typeface="Tw Cen MT"/>
                <a:cs typeface="Tw Cen MT"/>
              </a:rPr>
              <a:t>NIH</a:t>
            </a:r>
            <a:r>
              <a:rPr lang="en-US" i="1" dirty="0">
                <a:latin typeface="Tw Cen MT"/>
                <a:cs typeface="Tw Cen MT"/>
              </a:rPr>
              <a:t>/NIBIB Grant R21 EB015573-</a:t>
            </a:r>
            <a:r>
              <a:rPr lang="en-US" i="1" dirty="0" smtClean="0">
                <a:latin typeface="Tw Cen MT"/>
                <a:cs typeface="Tw Cen MT"/>
              </a:rPr>
              <a:t>01A1</a:t>
            </a:r>
          </a:p>
          <a:p>
            <a:pPr algn="ctr"/>
            <a:r>
              <a:rPr lang="en-US" i="1" dirty="0" smtClean="0">
                <a:latin typeface="Tw Cen MT"/>
                <a:cs typeface="Tw Cen MT"/>
              </a:rPr>
              <a:t>PI: Kathleen M. Gates -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w Cen MT"/>
                <a:cs typeface="Tw Cen MT"/>
              </a:rPr>
              <a:t>gateskm@email.unc.edu</a:t>
            </a:r>
          </a:p>
          <a:p>
            <a:pPr algn="ctr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w Cen MT"/>
                <a:cs typeface="Tw Cen MT"/>
              </a:rPr>
              <a:t>gateslab.web.unc.edu</a:t>
            </a:r>
            <a:endParaRPr lang="en-US" i="1" dirty="0">
              <a:latin typeface="Tw Cen MT"/>
              <a:cs typeface="Tw Cen MT"/>
            </a:endParaRPr>
          </a:p>
          <a:p>
            <a:pPr algn="ctr"/>
            <a:endParaRPr lang="en-US" i="1" dirty="0">
              <a:latin typeface="Tw Cen MT"/>
              <a:cs typeface="Tw Cen MT"/>
            </a:endParaRPr>
          </a:p>
        </p:txBody>
      </p:sp>
      <p:pic>
        <p:nvPicPr>
          <p:cNvPr id="44034" name="Picture 2" descr="John Rich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2" y="1328828"/>
            <a:ext cx="1622419" cy="17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67421" y="685790"/>
            <a:ext cx="225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John Richey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Virginia Tech</a:t>
            </a:r>
            <a:endParaRPr lang="en-US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96" y="315027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Charlotte </a:t>
            </a:r>
            <a:r>
              <a:rPr lang="en-US" dirty="0" err="1" smtClean="0">
                <a:latin typeface="Tw Cen MT"/>
                <a:cs typeface="Tw Cen MT"/>
              </a:rPr>
              <a:t>Boettiger</a:t>
            </a:r>
            <a:r>
              <a:rPr lang="en-US" dirty="0" smtClean="0">
                <a:latin typeface="Tw Cen MT"/>
                <a:cs typeface="Tw Cen MT"/>
              </a:rPr>
              <a:t>, Ph.D. (UNC)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Laura </a:t>
            </a:r>
            <a:r>
              <a:rPr lang="en-US" dirty="0">
                <a:latin typeface="Tw Cen MT"/>
                <a:cs typeface="Tw Cen MT"/>
              </a:rPr>
              <a:t>Castro-</a:t>
            </a:r>
            <a:r>
              <a:rPr lang="en-US" dirty="0" err="1">
                <a:latin typeface="Tw Cen MT"/>
                <a:cs typeface="Tw Cen MT"/>
              </a:rPr>
              <a:t>Schilo</a:t>
            </a:r>
            <a:r>
              <a:rPr lang="en-US" dirty="0">
                <a:latin typeface="Tw Cen MT"/>
                <a:cs typeface="Tw Cen MT"/>
              </a:rPr>
              <a:t>, Ph.D. (UNC</a:t>
            </a:r>
            <a:r>
              <a:rPr lang="en-US" dirty="0" smtClean="0">
                <a:latin typeface="Tw Cen MT"/>
                <a:cs typeface="Tw Cen MT"/>
              </a:rPr>
              <a:t>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Stacey Daughters, Ph.D. (UNC)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Kelly </a:t>
            </a:r>
            <a:r>
              <a:rPr lang="en-US" dirty="0" err="1">
                <a:latin typeface="Tw Cen MT"/>
                <a:cs typeface="Tw Cen MT"/>
              </a:rPr>
              <a:t>Giovenello</a:t>
            </a:r>
            <a:r>
              <a:rPr lang="en-US" dirty="0">
                <a:latin typeface="Tw Cen MT"/>
                <a:cs typeface="Tw Cen MT"/>
              </a:rPr>
              <a:t>, Ph.D. (UNC)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Kevin </a:t>
            </a:r>
            <a:r>
              <a:rPr lang="en-US" dirty="0" err="1">
                <a:latin typeface="Tw Cen MT"/>
                <a:cs typeface="Tw Cen MT"/>
              </a:rPr>
              <a:t>Guiskewicz</a:t>
            </a:r>
            <a:r>
              <a:rPr lang="en-US" dirty="0">
                <a:latin typeface="Tw Cen MT"/>
                <a:cs typeface="Tw Cen MT"/>
              </a:rPr>
              <a:t>, Ph.D. (UNC)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Joseph </a:t>
            </a:r>
            <a:r>
              <a:rPr lang="en-US" dirty="0" err="1">
                <a:latin typeface="Tw Cen MT"/>
                <a:cs typeface="Tw Cen MT"/>
              </a:rPr>
              <a:t>Hopfinger</a:t>
            </a:r>
            <a:r>
              <a:rPr lang="en-US" dirty="0">
                <a:latin typeface="Tw Cen MT"/>
                <a:cs typeface="Tw Cen MT"/>
              </a:rPr>
              <a:t>, Ph.D. (UNC)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Wei Li, Ph.D. (UNC)</a:t>
            </a:r>
            <a:endParaRPr lang="en-US" dirty="0">
              <a:latin typeface="Tw Cen MT"/>
              <a:cs typeface="Tw Cen MT"/>
            </a:endParaRPr>
          </a:p>
          <a:p>
            <a:pPr algn="ctr"/>
            <a:r>
              <a:rPr lang="en-US" dirty="0">
                <a:latin typeface="Tw Cen MT"/>
                <a:cs typeface="Tw Cen MT"/>
              </a:rPr>
              <a:t>Kristen Lindquist, Ph.D. (UNC)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Peter </a:t>
            </a:r>
            <a:r>
              <a:rPr lang="en-US" dirty="0" err="1">
                <a:latin typeface="Tw Cen MT"/>
                <a:cs typeface="Tw Cen MT"/>
              </a:rPr>
              <a:t>Mucha</a:t>
            </a:r>
            <a:r>
              <a:rPr lang="en-US" dirty="0">
                <a:latin typeface="Tw Cen MT"/>
                <a:cs typeface="Tw Cen MT"/>
              </a:rPr>
              <a:t>, Ph.D. (UNC)</a:t>
            </a:r>
          </a:p>
          <a:p>
            <a:pPr algn="ctr"/>
            <a:r>
              <a:rPr lang="en-US" dirty="0" err="1">
                <a:latin typeface="Tw Cen MT"/>
                <a:cs typeface="Tw Cen MT"/>
              </a:rPr>
              <a:t>Thurstone</a:t>
            </a:r>
            <a:r>
              <a:rPr lang="en-US" dirty="0">
                <a:latin typeface="Tw Cen MT"/>
                <a:cs typeface="Tw Cen MT"/>
              </a:rPr>
              <a:t> Psychometric Lab (UNC)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7729" y="13512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w Cen MT"/>
                <a:cs typeface="Tw Cen MT"/>
              </a:rPr>
              <a:t>Consulting on the ABIDE project: </a:t>
            </a:r>
          </a:p>
          <a:p>
            <a:pPr algn="ctr"/>
            <a:r>
              <a:rPr lang="en-US" dirty="0" smtClean="0">
                <a:latin typeface="Tw Cen MT"/>
                <a:cs typeface="Tw Cen MT"/>
              </a:rPr>
              <a:t>Adriana </a:t>
            </a:r>
            <a:r>
              <a:rPr lang="en-US" dirty="0">
                <a:latin typeface="Tw Cen MT"/>
                <a:cs typeface="Tw Cen MT"/>
              </a:rPr>
              <a:t>Di </a:t>
            </a:r>
            <a:r>
              <a:rPr lang="en-US" dirty="0" smtClean="0">
                <a:latin typeface="Tw Cen MT"/>
                <a:cs typeface="Tw Cen MT"/>
              </a:rPr>
              <a:t>Martino, Ph.D. </a:t>
            </a:r>
            <a:r>
              <a:rPr lang="en-US" dirty="0">
                <a:latin typeface="Tw Cen MT"/>
                <a:cs typeface="Tw Cen MT"/>
              </a:rPr>
              <a:t>(NYU)</a:t>
            </a:r>
          </a:p>
          <a:p>
            <a:pPr algn="ctr"/>
            <a:r>
              <a:rPr lang="en-US" dirty="0">
                <a:latin typeface="Tw Cen MT"/>
                <a:cs typeface="Tw Cen MT"/>
              </a:rPr>
              <a:t>Ralph-Axel </a:t>
            </a:r>
            <a:r>
              <a:rPr lang="en-US" dirty="0" smtClean="0">
                <a:latin typeface="Tw Cen MT"/>
                <a:cs typeface="Tw Cen MT"/>
              </a:rPr>
              <a:t>Müller, Ph.D. </a:t>
            </a:r>
            <a:r>
              <a:rPr lang="en-US" dirty="0">
                <a:latin typeface="Tw Cen MT"/>
                <a:cs typeface="Tw Cen MT"/>
              </a:rPr>
              <a:t>(SDSU)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58832" y="2314348"/>
            <a:ext cx="3459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279928" y="685789"/>
            <a:ext cx="232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Peter </a:t>
            </a:r>
            <a:r>
              <a:rPr lang="en-US" b="1" dirty="0" err="1" smtClean="0">
                <a:solidFill>
                  <a:prstClr val="black"/>
                </a:solidFill>
                <a:latin typeface="Tw Cen MT"/>
                <a:cs typeface="Tw Cen MT"/>
              </a:rPr>
              <a:t>Molenaar</a:t>
            </a:r>
            <a:endParaRPr lang="en-US" b="1" dirty="0" smtClean="0">
              <a:solidFill>
                <a:prstClr val="black"/>
              </a:solidFill>
              <a:latin typeface="Tw Cen MT"/>
              <a:cs typeface="Tw Cen MT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  <a:cs typeface="Tw Cen MT"/>
              </a:rPr>
              <a:t>Penn State</a:t>
            </a:r>
            <a:endParaRPr lang="en-US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242" y="1270993"/>
            <a:ext cx="1396128" cy="18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4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"/>
    </mc:Choice>
    <mc:Fallback xmlns="">
      <p:transition spd="slow" advTm="25845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6347575"/>
            <a:ext cx="421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Tw Cen MT"/>
                <a:cs typeface="Tw Cen MT"/>
              </a:rPr>
              <a:t>Leicht</a:t>
            </a:r>
            <a:r>
              <a:rPr lang="en-US" sz="1600" dirty="0">
                <a:solidFill>
                  <a:prstClr val="white"/>
                </a:solidFill>
                <a:latin typeface="Tw Cen MT"/>
                <a:cs typeface="Tw Cen MT"/>
              </a:rPr>
              <a:t> &amp; Newman, </a:t>
            </a:r>
            <a:r>
              <a:rPr lang="en-US" sz="1600" dirty="0" smtClean="0">
                <a:solidFill>
                  <a:prstClr val="white"/>
                </a:solidFill>
                <a:latin typeface="Tw Cen MT"/>
                <a:cs typeface="Tw Cen MT"/>
              </a:rPr>
              <a:t>2008; Newman, 2006</a:t>
            </a:r>
            <a:endParaRPr lang="en-US" sz="1600" dirty="0">
              <a:solidFill>
                <a:prstClr val="white"/>
              </a:solidFill>
              <a:latin typeface="Tw Cen MT"/>
              <a:cs typeface="Tw Cen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6626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Q = (fraction of edges within communities) – (expected fraction of such edges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)</a:t>
            </a:r>
          </a:p>
          <a:p>
            <a:r>
              <a:rPr lang="en-US" dirty="0" err="1" smtClean="0">
                <a:latin typeface="Tw Cen MT"/>
                <a:cs typeface="Tw Cen MT"/>
              </a:rPr>
              <a:t>P</a:t>
            </a:r>
            <a:r>
              <a:rPr lang="en-US" baseline="-25000" dirty="0" err="1" smtClean="0">
                <a:latin typeface="Tw Cen MT"/>
                <a:cs typeface="Tw Cen MT"/>
              </a:rPr>
              <a:t>ij</a:t>
            </a:r>
            <a:r>
              <a:rPr lang="en-US" dirty="0" smtClean="0">
                <a:latin typeface="Tw Cen MT"/>
                <a:cs typeface="Tw Cen MT"/>
              </a:rPr>
              <a:t> </a:t>
            </a:r>
            <a:r>
              <a:rPr lang="en-US" dirty="0">
                <a:latin typeface="Tw Cen MT"/>
                <a:cs typeface="Tw Cen MT"/>
              </a:rPr>
              <a:t>is the probability that individuals ‘</a:t>
            </a:r>
            <a:r>
              <a:rPr lang="en-US" dirty="0" err="1">
                <a:latin typeface="Tw Cen MT"/>
                <a:cs typeface="Tw Cen MT"/>
              </a:rPr>
              <a:t>i</a:t>
            </a:r>
            <a:r>
              <a:rPr lang="en-US" dirty="0">
                <a:latin typeface="Tw Cen MT"/>
                <a:cs typeface="Tw Cen MT"/>
              </a:rPr>
              <a:t>’ and ‘j’ are connected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Tw Cen MT"/>
                <a:cs typeface="Tw Cen MT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 </a:t>
            </a:r>
            <a:r>
              <a:rPr lang="en-US" dirty="0">
                <a:solidFill>
                  <a:prstClr val="black"/>
                </a:solidFill>
                <a:latin typeface="Tw Cen MT"/>
                <a:cs typeface="Tw Cen MT"/>
              </a:rPr>
              <a:t>= total number of edges in </a:t>
            </a:r>
            <a:r>
              <a:rPr lang="en-US" dirty="0" smtClean="0">
                <a:solidFill>
                  <a:prstClr val="black"/>
                </a:solidFill>
                <a:latin typeface="Tw Cen MT"/>
                <a:cs typeface="Tw Cen MT"/>
              </a:rPr>
              <a:t>network</a:t>
            </a:r>
          </a:p>
          <a:p>
            <a:r>
              <a:rPr lang="en-US" dirty="0" err="1" smtClean="0">
                <a:latin typeface="Tw Cen MT"/>
                <a:cs typeface="Tw Cen MT"/>
              </a:rPr>
              <a:t>δ</a:t>
            </a:r>
            <a:r>
              <a:rPr lang="en-US" dirty="0">
                <a:latin typeface="Tw Cen MT"/>
                <a:cs typeface="Tw Cen MT"/>
              </a:rPr>
              <a:t>(</a:t>
            </a:r>
            <a:r>
              <a:rPr lang="en-US" dirty="0" err="1">
                <a:latin typeface="Tw Cen MT"/>
                <a:cs typeface="Tw Cen MT"/>
              </a:rPr>
              <a:t>g</a:t>
            </a:r>
            <a:r>
              <a:rPr lang="en-US" baseline="-25000" dirty="0" err="1">
                <a:latin typeface="Tw Cen MT"/>
                <a:cs typeface="Tw Cen MT"/>
              </a:rPr>
              <a:t>i</a:t>
            </a:r>
            <a:r>
              <a:rPr lang="en-US" dirty="0" err="1">
                <a:latin typeface="Tw Cen MT"/>
                <a:cs typeface="Tw Cen MT"/>
              </a:rPr>
              <a:t>,g</a:t>
            </a:r>
            <a:r>
              <a:rPr lang="en-US" baseline="-25000" dirty="0" err="1">
                <a:latin typeface="Tw Cen MT"/>
                <a:cs typeface="Tw Cen MT"/>
              </a:rPr>
              <a:t>j</a:t>
            </a:r>
            <a:r>
              <a:rPr lang="en-US" dirty="0">
                <a:latin typeface="Tw Cen MT"/>
                <a:cs typeface="Tw Cen MT"/>
              </a:rPr>
              <a:t>) is ‘1’ if individuals ‘</a:t>
            </a:r>
            <a:r>
              <a:rPr lang="en-US" dirty="0" err="1">
                <a:latin typeface="Tw Cen MT"/>
                <a:cs typeface="Tw Cen MT"/>
              </a:rPr>
              <a:t>i</a:t>
            </a:r>
            <a:r>
              <a:rPr lang="en-US" dirty="0">
                <a:latin typeface="Tw Cen MT"/>
                <a:cs typeface="Tw Cen MT"/>
              </a:rPr>
              <a:t>’ and ‘j’ are in the same subgroup, ‘0’ if not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Modularity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A metric used to identify when the optimal partitioning of nodes is reached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35302"/>
              </p:ext>
            </p:extLst>
          </p:nvPr>
        </p:nvGraphicFramePr>
        <p:xfrm>
          <a:off x="1711791" y="2853765"/>
          <a:ext cx="5517631" cy="134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1" name="Equation" r:id="rId4" imgW="1612900" imgH="393700" progId="Equation.3">
                  <p:embed/>
                </p:oleObj>
              </mc:Choice>
              <mc:Fallback>
                <p:oleObj name="Equation" r:id="rId4" imgW="1612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791" y="2853765"/>
                        <a:ext cx="5517631" cy="134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77" y="1996380"/>
            <a:ext cx="28667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</a:t>
            </a:r>
            <a:r>
              <a:rPr lang="en-US" dirty="0"/>
              <a:t>in Brain </a:t>
            </a:r>
            <a:r>
              <a:rPr lang="en-US" dirty="0" smtClean="0"/>
              <a:t>Processes According to Subgroups Based on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473" y="694149"/>
            <a:ext cx="5927174" cy="519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77" y="6346872"/>
            <a:ext cx="35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Nichols, et al., 2014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991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 in Brain Processes According to Subgroups Based on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3" y="2402657"/>
            <a:ext cx="8507947" cy="295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77" y="6346872"/>
            <a:ext cx="359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Yang, Gates, </a:t>
            </a:r>
            <a:r>
              <a:rPr lang="en-US" sz="1600" dirty="0" err="1" smtClean="0">
                <a:solidFill>
                  <a:schemeClr val="bg1"/>
                </a:solidFill>
                <a:latin typeface="Tw Cen MT"/>
                <a:cs typeface="Tw Cen MT"/>
              </a:rPr>
              <a:t>Molenaar</a:t>
            </a:r>
            <a:r>
              <a:rPr lang="en-US" sz="1600" dirty="0" smtClean="0">
                <a:solidFill>
                  <a:schemeClr val="bg1"/>
                </a:solidFill>
                <a:latin typeface="Tw Cen MT"/>
                <a:cs typeface="Tw Cen MT"/>
              </a:rPr>
              <a:t>,  &amp; Li, 2015</a:t>
            </a:r>
            <a:endParaRPr lang="en-US" sz="16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984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Problem: We </a:t>
            </a:r>
            <a:r>
              <a:rPr lang="en-US" dirty="0"/>
              <a:t>don’t always </a:t>
            </a:r>
            <a:r>
              <a:rPr lang="en-US" dirty="0" smtClean="0"/>
              <a:t>know the best “subgroup</a:t>
            </a:r>
            <a:r>
              <a:rPr lang="en-US" dirty="0"/>
              <a:t>” </a:t>
            </a:r>
            <a:r>
              <a:rPr lang="en-US" dirty="0" smtClean="0"/>
              <a:t>for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Biologically, some individuals may be more similar to individuals </a:t>
            </a:r>
            <a:r>
              <a:rPr lang="en-US" dirty="0" smtClean="0"/>
              <a:t>that are in a different subgroup than the one in which they were arbitrarily placed.</a:t>
            </a:r>
            <a:endParaRPr lang="en-US" dirty="0"/>
          </a:p>
          <a:p>
            <a:r>
              <a:rPr lang="en-US" dirty="0" smtClean="0"/>
              <a:t>There is often heterogeneity within groups (such as ADHD or ASD diagnoses; Fair et al., 2013; </a:t>
            </a:r>
            <a:r>
              <a:rPr lang="en-US" dirty="0" err="1" smtClean="0"/>
              <a:t>Volkmar</a:t>
            </a:r>
            <a:r>
              <a:rPr lang="en-US" dirty="0" smtClean="0"/>
              <a:t> et al., 2011), suggesting there may be subgroups </a:t>
            </a:r>
            <a:r>
              <a:rPr lang="en-US" i="1" dirty="0" smtClean="0"/>
              <a:t>within </a:t>
            </a:r>
            <a:r>
              <a:rPr lang="en-US" dirty="0" smtClean="0"/>
              <a:t>these populations.</a:t>
            </a:r>
          </a:p>
        </p:txBody>
      </p:sp>
    </p:spTree>
    <p:extLst>
      <p:ext uri="{BB962C8B-B14F-4D97-AF65-F5344CB8AC3E}">
        <p14:creationId xmlns:p14="http://schemas.microsoft.com/office/powerpoint/2010/main" val="15099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10938"/>
            <a:ext cx="1722437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7" y="3733621"/>
            <a:ext cx="16129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2410"/>
            <a:ext cx="18081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86298"/>
            <a:ext cx="1616381" cy="21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2410"/>
            <a:ext cx="16367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20" y="3684408"/>
            <a:ext cx="1576387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0695"/>
            <a:ext cx="151447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2410"/>
            <a:ext cx="14779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55" y="3725693"/>
            <a:ext cx="1435413" cy="19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105400" y="1438698"/>
            <a:ext cx="0" cy="4197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6200" y="1422704"/>
            <a:ext cx="0" cy="4197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7-Point Star 20"/>
          <p:cNvSpPr/>
          <p:nvPr/>
        </p:nvSpPr>
        <p:spPr>
          <a:xfrm>
            <a:off x="305785" y="3189108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Female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6303962" y="3179911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Male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304800" y="3189108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ADHD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5" name="7-Point Star 24"/>
          <p:cNvSpPr/>
          <p:nvPr/>
        </p:nvSpPr>
        <p:spPr>
          <a:xfrm>
            <a:off x="6303962" y="3175517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Tw Cen MT"/>
                <a:cs typeface="Tw Cen MT"/>
              </a:rPr>
              <a:t>Typically Developing Controls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304800" y="3192961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7" name="7-Point Star 26"/>
          <p:cNvSpPr/>
          <p:nvPr/>
        </p:nvSpPr>
        <p:spPr>
          <a:xfrm>
            <a:off x="6308357" y="3181743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w Cen MT"/>
                <a:cs typeface="Tw Cen MT"/>
              </a:rPr>
              <a:t>Typically Developing Controls</a:t>
            </a:r>
            <a:endParaRPr lang="en-US" sz="1500" dirty="0">
              <a:latin typeface="Tw Cen MT"/>
              <a:cs typeface="Tw Cen MT"/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6303962" y="3171341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 Subgroup B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8" name="7-Point Star 27"/>
          <p:cNvSpPr/>
          <p:nvPr/>
        </p:nvSpPr>
        <p:spPr>
          <a:xfrm>
            <a:off x="305785" y="3194525"/>
            <a:ext cx="2133601" cy="990600"/>
          </a:xfrm>
          <a:prstGeom prst="star7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ASD </a:t>
            </a:r>
            <a:r>
              <a:rPr lang="en-US" dirty="0" err="1" smtClean="0">
                <a:latin typeface="Tw Cen MT"/>
                <a:cs typeface="Tw Cen MT"/>
              </a:rPr>
              <a:t>SubgroupA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0"/>
            <a:ext cx="8229600" cy="119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w Cen MT"/>
                <a:cs typeface="Tw Cen MT"/>
              </a:rPr>
              <a:t>Conceptualizing Subgrouping Individuals Based on Temporal Processes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481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0856E-6 L -0.69409 0.0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21189E-7 L -0.39878 -0.00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85 L 0.4033 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833E-6 L 0.28507 0.000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481E-6 L 0.47136 -0.005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3692E-6 L 0.0276 0.215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07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9172E-6 L -0.13055 0.0092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7 0.00046 L -0.1566 -0.154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77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09 0.00463 L 0.08091 -0.00648 " pathEditMode="relative" ptsTypes="AA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-0.00556 L -0.12864 0.0055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5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21513 L 0.14427 0.3483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7" grpId="0" animBg="1"/>
      <p:bldP spid="19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6" y="1417638"/>
            <a:ext cx="6462059" cy="227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88" y="1781997"/>
            <a:ext cx="5836012" cy="2738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Problem of Heterogeneity is Increasingly Being Acknowledged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12" y="2381008"/>
            <a:ext cx="4910240" cy="2044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4" y="3108056"/>
            <a:ext cx="5947454" cy="2687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0745"/>
            <a:ext cx="5486187" cy="19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6.6|6.3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FF00FF"/>
      </a:accent5>
      <a:accent6>
        <a:srgbClr val="4C4C4C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FF00FF"/>
      </a:accent5>
      <a:accent6>
        <a:srgbClr val="4C4C4C"/>
      </a:accent6>
      <a:hlink>
        <a:srgbClr val="ECBF0B"/>
      </a:hlink>
      <a:folHlink>
        <a:srgbClr val="F4E5A8"/>
      </a:folHlink>
    </a:clrScheme>
    <a:fontScheme name="bes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FF00FF"/>
      </a:accent5>
      <a:accent6>
        <a:srgbClr val="4C4C4C"/>
      </a:accent6>
      <a:hlink>
        <a:srgbClr val="ECBF0B"/>
      </a:hlink>
      <a:folHlink>
        <a:srgbClr val="F4E5A8"/>
      </a:folHlink>
    </a:clrScheme>
    <a:fontScheme name="bes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FF00FF"/>
    </a:accent5>
    <a:accent6>
      <a:srgbClr val="4C4C4C"/>
    </a:accent6>
    <a:hlink>
      <a:srgbClr val="ECBF0B"/>
    </a:hlink>
    <a:folHlink>
      <a:srgbClr val="F4E5A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2970</Words>
  <Application>Microsoft Office PowerPoint</Application>
  <PresentationFormat>On-screen Show (4:3)</PresentationFormat>
  <Paragraphs>485</Paragraphs>
  <Slides>44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1_Office Theme</vt:lpstr>
      <vt:lpstr>2_Office Theme</vt:lpstr>
      <vt:lpstr>Equation</vt:lpstr>
      <vt:lpstr>Clustering Heterogeneous Samples During Model Selection</vt:lpstr>
      <vt:lpstr>Research Group</vt:lpstr>
      <vt:lpstr>Main Points</vt:lpstr>
      <vt:lpstr>An Individual Differing from the Group</vt:lpstr>
      <vt:lpstr>Differences in Brain Processes According to Subgroups Based on Performance</vt:lpstr>
      <vt:lpstr>Differences in Brain Processes According to Subgroups Based on Learning</vt:lpstr>
      <vt:lpstr>Problem: We don’t always know the best “subgroup” for individuals</vt:lpstr>
      <vt:lpstr>PowerPoint Presentation</vt:lpstr>
      <vt:lpstr>The Problem of Heterogeneity is Increasingly Being Acknowledged</vt:lpstr>
      <vt:lpstr>How could identifying subgroups in a data-driven manner be helpful?</vt:lpstr>
      <vt:lpstr>Unified SEM* as a method for quantifying “brain processes”</vt:lpstr>
      <vt:lpstr>False Positives May Result When Homogeneity Assumption Violated</vt:lpstr>
      <vt:lpstr>Standard Methods are Unable to Identify Directed Relations at the Individual Level</vt:lpstr>
      <vt:lpstr>Follow-up work revealed some insights</vt:lpstr>
      <vt:lpstr>Model Selection Using Modification Indices (Lagrange Multiplier Test Equivalents)</vt:lpstr>
      <vt:lpstr>Time Series Data Provides Multiple Samples of Individual Processes</vt:lpstr>
      <vt:lpstr>PowerPoint Presentation</vt:lpstr>
      <vt:lpstr>Group Iterative Multiple Model Estimation (GIMME) Reliably Recovers the Existence and Direction of Paths at Group and Individual Levels</vt:lpstr>
      <vt:lpstr>Simulated Data: 4 Subgroups and 2 Random Paths Added for Each Individual (not shown)</vt:lpstr>
      <vt:lpstr>Simulated Data: 4 Subgroups and 2 Random Paths Added for Each Individual (not shown)</vt:lpstr>
      <vt:lpstr>GIMME Recovers paths even when the majority are individual-level</vt:lpstr>
      <vt:lpstr>PowerPoint Presentation</vt:lpstr>
      <vt:lpstr>PowerPoint Presentation</vt:lpstr>
      <vt:lpstr>Schema of Analytic Process for Subgrouping After GIMME</vt:lpstr>
      <vt:lpstr>Modularity </vt:lpstr>
      <vt:lpstr>Heterogeneity Found Within Typically Developing Control and ADHD Children </vt:lpstr>
      <vt:lpstr>A Comparison of Community Detection Algorithms on Correlation Matrices (Red): Walktrap Outperforms</vt:lpstr>
      <vt:lpstr>PowerPoint Presentation</vt:lpstr>
      <vt:lpstr>Two Benefits of Clustering During Model Selection</vt:lpstr>
      <vt:lpstr>Formal Specification: uSEM Estimated with subgrouping GIMME</vt:lpstr>
      <vt:lpstr>Simulated Data: 4 Subgroups and 2 Random Paths Added for Each Individual (not shown)</vt:lpstr>
      <vt:lpstr>Simulated Data: 4 Subgroups and 2 Random Paths Added for Each Individual (not shown)</vt:lpstr>
      <vt:lpstr>PowerPoint Presentation</vt:lpstr>
      <vt:lpstr>Empirical Data Example:  Autism Brain Imaging Data Exchange (ABIDE)</vt:lpstr>
      <vt:lpstr>PowerPoint Presentation</vt:lpstr>
      <vt:lpstr>ABIDE Connectivity Map Results  Across All Individuals</vt:lpstr>
      <vt:lpstr>Subgroup Results</vt:lpstr>
      <vt:lpstr>Vineland Adaptive Social Behavior Scales</vt:lpstr>
      <vt:lpstr>Multinomial Regression Results</vt:lpstr>
      <vt:lpstr>Guiding Principals for Using GIMME</vt:lpstr>
      <vt:lpstr>Conclusions</vt:lpstr>
      <vt:lpstr>gimme is now a package available on CRAN.  GUI and Subgrouping features are forthcoming. </vt:lpstr>
      <vt:lpstr>Acknowledgements</vt:lpstr>
      <vt:lpstr>Modularity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Gates</dc:creator>
  <cp:lastModifiedBy>Porterfield, Toni</cp:lastModifiedBy>
  <cp:revision>266</cp:revision>
  <cp:lastPrinted>2015-04-20T14:52:32Z</cp:lastPrinted>
  <dcterms:created xsi:type="dcterms:W3CDTF">2014-08-29T17:35:50Z</dcterms:created>
  <dcterms:modified xsi:type="dcterms:W3CDTF">2015-05-05T11:29:40Z</dcterms:modified>
</cp:coreProperties>
</file>