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dara"/>
        <a:ea typeface="Candara"/>
        <a:cs typeface="Candara"/>
        <a:sym typeface="Candara"/>
      </a:defRPr>
    </a:lvl1pPr>
    <a:lvl2pPr marL="0" marR="0" indent="3429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dara"/>
        <a:ea typeface="Candara"/>
        <a:cs typeface="Candara"/>
        <a:sym typeface="Candara"/>
      </a:defRPr>
    </a:lvl2pPr>
    <a:lvl3pPr marL="0" marR="0" indent="6858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dara"/>
        <a:ea typeface="Candara"/>
        <a:cs typeface="Candara"/>
        <a:sym typeface="Candara"/>
      </a:defRPr>
    </a:lvl3pPr>
    <a:lvl4pPr marL="0" marR="0" indent="10287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dara"/>
        <a:ea typeface="Candara"/>
        <a:cs typeface="Candara"/>
        <a:sym typeface="Candara"/>
      </a:defRPr>
    </a:lvl4pPr>
    <a:lvl5pPr marL="0" marR="0" indent="13716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dara"/>
        <a:ea typeface="Candara"/>
        <a:cs typeface="Candara"/>
        <a:sym typeface="Candara"/>
      </a:defRPr>
    </a:lvl5pPr>
    <a:lvl6pPr marL="0" marR="0" indent="17145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dara"/>
        <a:ea typeface="Candara"/>
        <a:cs typeface="Candara"/>
        <a:sym typeface="Candara"/>
      </a:defRPr>
    </a:lvl6pPr>
    <a:lvl7pPr marL="0" marR="0" indent="20574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dara"/>
        <a:ea typeface="Candara"/>
        <a:cs typeface="Candara"/>
        <a:sym typeface="Candara"/>
      </a:defRPr>
    </a:lvl7pPr>
    <a:lvl8pPr marL="0" marR="0" indent="24003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dara"/>
        <a:ea typeface="Candara"/>
        <a:cs typeface="Candara"/>
        <a:sym typeface="Candara"/>
      </a:defRPr>
    </a:lvl8pPr>
    <a:lvl9pPr marL="0" marR="0" indent="27432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dara"/>
        <a:ea typeface="Candara"/>
        <a:cs typeface="Candara"/>
        <a:sym typeface="Candar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08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06400" latinLnBrk="0">
      <a:defRPr sz="1400">
        <a:latin typeface="Lucida Grande"/>
        <a:ea typeface="Lucida Grande"/>
        <a:cs typeface="Lucida Grande"/>
        <a:sym typeface="Lucida Grande"/>
      </a:defRPr>
    </a:lvl1pPr>
    <a:lvl2pPr indent="228600" defTabSz="406400" latinLnBrk="0">
      <a:defRPr sz="1400">
        <a:latin typeface="Lucida Grande"/>
        <a:ea typeface="Lucida Grande"/>
        <a:cs typeface="Lucida Grande"/>
        <a:sym typeface="Lucida Grande"/>
      </a:defRPr>
    </a:lvl2pPr>
    <a:lvl3pPr indent="457200" defTabSz="406400" latinLnBrk="0">
      <a:defRPr sz="1400">
        <a:latin typeface="Lucida Grande"/>
        <a:ea typeface="Lucida Grande"/>
        <a:cs typeface="Lucida Grande"/>
        <a:sym typeface="Lucida Grande"/>
      </a:defRPr>
    </a:lvl3pPr>
    <a:lvl4pPr indent="685800" defTabSz="406400" latinLnBrk="0">
      <a:defRPr sz="1400">
        <a:latin typeface="Lucida Grande"/>
        <a:ea typeface="Lucida Grande"/>
        <a:cs typeface="Lucida Grande"/>
        <a:sym typeface="Lucida Grande"/>
      </a:defRPr>
    </a:lvl4pPr>
    <a:lvl5pPr indent="914400" defTabSz="406400" latinLnBrk="0">
      <a:defRPr sz="1400">
        <a:latin typeface="Lucida Grande"/>
        <a:ea typeface="Lucida Grande"/>
        <a:cs typeface="Lucida Grande"/>
        <a:sym typeface="Lucida Grande"/>
      </a:defRPr>
    </a:lvl5pPr>
    <a:lvl6pPr indent="1143000" defTabSz="406400" latinLnBrk="0">
      <a:defRPr sz="1400">
        <a:latin typeface="Lucida Grande"/>
        <a:ea typeface="Lucida Grande"/>
        <a:cs typeface="Lucida Grande"/>
        <a:sym typeface="Lucida Grande"/>
      </a:defRPr>
    </a:lvl6pPr>
    <a:lvl7pPr indent="1371600" defTabSz="406400" latinLnBrk="0">
      <a:defRPr sz="1400">
        <a:latin typeface="Lucida Grande"/>
        <a:ea typeface="Lucida Grande"/>
        <a:cs typeface="Lucida Grande"/>
        <a:sym typeface="Lucida Grande"/>
      </a:defRPr>
    </a:lvl7pPr>
    <a:lvl8pPr indent="1600200" defTabSz="406400" latinLnBrk="0">
      <a:defRPr sz="1400">
        <a:latin typeface="Lucida Grande"/>
        <a:ea typeface="Lucida Grande"/>
        <a:cs typeface="Lucida Grande"/>
        <a:sym typeface="Lucida Grande"/>
      </a:defRPr>
    </a:lvl8pPr>
    <a:lvl9pPr indent="1828800" defTabSz="406400" latinLnBrk="0">
      <a:defRPr sz="14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droppedImage-1.pdf" descr="droppedImage-1.pdf"/>
          <p:cNvPicPr>
            <a:picLocks noChangeAspect="1"/>
          </p:cNvPicPr>
          <p:nvPr/>
        </p:nvPicPr>
        <p:blipFill>
          <a:blip r:embed="rId2">
            <a:alphaModFix amt="12406"/>
            <a:extLst/>
          </a:blip>
          <a:stretch>
            <a:fillRect/>
          </a:stretch>
        </p:blipFill>
        <p:spPr>
          <a:xfrm>
            <a:off x="0" y="3285172"/>
            <a:ext cx="2466967" cy="3581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Event Text"/>
          <p:cNvSpPr txBox="1">
            <a:spLocks noGrp="1"/>
          </p:cNvSpPr>
          <p:nvPr>
            <p:ph type="body" sz="quarter" idx="13"/>
          </p:nvPr>
        </p:nvSpPr>
        <p:spPr>
          <a:xfrm>
            <a:off x="1804564" y="3552924"/>
            <a:ext cx="6096001" cy="508001"/>
          </a:xfrm>
          <a:prstGeom prst="rect">
            <a:avLst/>
          </a:prstGeom>
        </p:spPr>
        <p:txBody>
          <a:bodyPr lIns="38100" tIns="38100" rIns="38100" bIns="38100" anchor="ctr">
            <a:spAutoFit/>
          </a:bodyPr>
          <a:lstStyle>
            <a:lvl1pPr algn="r">
              <a:defRPr sz="2800"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r>
              <a:t> Event Text</a:t>
            </a:r>
          </a:p>
        </p:txBody>
      </p:sp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1804564" y="1309588"/>
            <a:ext cx="6096001" cy="1373585"/>
          </a:xfrm>
          <a:prstGeom prst="rect">
            <a:avLst/>
          </a:prstGeom>
        </p:spPr>
        <p:txBody>
          <a:bodyPr lIns="50800" tIns="50800" rIns="50800" bIns="50800"/>
          <a:lstStyle>
            <a:lvl1pPr algn="r">
              <a:defRPr>
                <a:effectLst>
                  <a:outerShdw blurRad="38100" dist="762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15" name="Author Text"/>
          <p:cNvSpPr txBox="1">
            <a:spLocks noGrp="1"/>
          </p:cNvSpPr>
          <p:nvPr>
            <p:ph type="body" sz="quarter" idx="14"/>
          </p:nvPr>
        </p:nvSpPr>
        <p:spPr>
          <a:xfrm>
            <a:off x="6023897" y="5284638"/>
            <a:ext cx="1906712" cy="533401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algn="r">
              <a:defRPr sz="2800"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r>
              <a:t>Author Text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5000" y="6527800"/>
            <a:ext cx="241300" cy="254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Text"/>
          <p:cNvSpPr txBox="1">
            <a:spLocks noGrp="1"/>
          </p:cNvSpPr>
          <p:nvPr>
            <p:ph type="title"/>
          </p:nvPr>
        </p:nvSpPr>
        <p:spPr>
          <a:xfrm>
            <a:off x="889000" y="2082800"/>
            <a:ext cx="7366000" cy="2679700"/>
          </a:xfrm>
          <a:prstGeom prst="rect">
            <a:avLst/>
          </a:prstGeom>
        </p:spPr>
        <p:txBody>
          <a:bodyPr/>
          <a:lstStyle>
            <a:lvl1pPr>
              <a:defRPr sz="3400" b="0"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r>
              <a:t>Title Text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01100" y="6527800"/>
            <a:ext cx="241300" cy="254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Text"/>
          <p:cNvSpPr txBox="1">
            <a:spLocks noGrp="1"/>
          </p:cNvSpPr>
          <p:nvPr>
            <p:ph type="title"/>
          </p:nvPr>
        </p:nvSpPr>
        <p:spPr>
          <a:xfrm>
            <a:off x="965200" y="469900"/>
            <a:ext cx="7213600" cy="571500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defRPr sz="3000">
                <a:effectLst>
                  <a:outerShdw blurRad="38100" dist="635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99" name="Body Level One…"/>
          <p:cNvSpPr txBox="1">
            <a:spLocks noGrp="1"/>
          </p:cNvSpPr>
          <p:nvPr>
            <p:ph type="body" idx="1"/>
          </p:nvPr>
        </p:nvSpPr>
        <p:spPr>
          <a:xfrm>
            <a:off x="984250" y="1320800"/>
            <a:ext cx="7175500" cy="4953000"/>
          </a:xfrm>
          <a:prstGeom prst="rect">
            <a:avLst/>
          </a:prstGeom>
        </p:spPr>
        <p:txBody>
          <a:bodyPr/>
          <a:lstStyle>
            <a:lvl1pPr marL="265285" indent="-260205" algn="l">
              <a:spcBef>
                <a:spcPts val="900"/>
              </a:spcBef>
              <a:buSzPct val="119999"/>
              <a:buFont typeface="Gill Sans"/>
              <a:buChar char="•"/>
              <a:defRPr>
                <a:latin typeface="Candara"/>
                <a:ea typeface="Candara"/>
                <a:cs typeface="Candara"/>
                <a:sym typeface="Candara"/>
              </a:defRPr>
            </a:lvl1pPr>
            <a:lvl2pPr marL="539605" indent="-260205" algn="l">
              <a:spcBef>
                <a:spcPts val="900"/>
              </a:spcBef>
              <a:buSzPct val="119999"/>
              <a:buFont typeface="Gill Sans"/>
              <a:buChar char="•"/>
              <a:defRPr sz="2200">
                <a:latin typeface="Candara"/>
                <a:ea typeface="Candara"/>
                <a:cs typeface="Candara"/>
                <a:sym typeface="Candara"/>
              </a:defRPr>
            </a:lvl2pPr>
            <a:lvl3pPr marL="813925" indent="-260205" algn="l">
              <a:spcBef>
                <a:spcPts val="900"/>
              </a:spcBef>
              <a:buSzPct val="119999"/>
              <a:buFont typeface="Gill Sans"/>
              <a:buChar char="•"/>
              <a:defRPr sz="2000">
                <a:latin typeface="Candara"/>
                <a:ea typeface="Candara"/>
                <a:cs typeface="Candara"/>
                <a:sym typeface="Candara"/>
              </a:defRPr>
            </a:lvl3pPr>
            <a:lvl4pPr marL="996805" indent="-260205" algn="l">
              <a:spcBef>
                <a:spcPts val="900"/>
              </a:spcBef>
              <a:buSzPct val="119999"/>
              <a:buFont typeface="Gill Sans"/>
              <a:buChar char="•"/>
              <a:defRPr sz="1800">
                <a:latin typeface="Candara"/>
                <a:ea typeface="Candara"/>
                <a:cs typeface="Candara"/>
                <a:sym typeface="Candara"/>
              </a:defRPr>
            </a:lvl4pPr>
            <a:lvl5pPr marL="1271125" indent="-260205" algn="l">
              <a:spcBef>
                <a:spcPts val="900"/>
              </a:spcBef>
              <a:buSzPct val="119999"/>
              <a:buFont typeface="Gill Sans"/>
              <a:buChar char="•"/>
              <a:defRPr sz="1600">
                <a:latin typeface="Candara"/>
                <a:ea typeface="Candara"/>
                <a:cs typeface="Candara"/>
                <a:sym typeface="Candar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75700" y="6527800"/>
            <a:ext cx="241300" cy="254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xfrm>
            <a:off x="965200" y="469900"/>
            <a:ext cx="7213600" cy="571500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defRPr sz="3000">
                <a:effectLst>
                  <a:outerShdw blurRad="38100" dist="635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idx="1"/>
          </p:nvPr>
        </p:nvSpPr>
        <p:spPr>
          <a:xfrm>
            <a:off x="984250" y="1320800"/>
            <a:ext cx="7175500" cy="4953000"/>
          </a:xfrm>
          <a:prstGeom prst="rect">
            <a:avLst/>
          </a:prstGeom>
        </p:spPr>
        <p:txBody>
          <a:bodyPr/>
          <a:lstStyle>
            <a:lvl1pPr marL="265285" indent="-260205" algn="l">
              <a:spcBef>
                <a:spcPts val="900"/>
              </a:spcBef>
              <a:buSzPct val="119999"/>
              <a:buFont typeface="Gill Sans"/>
              <a:buChar char="•"/>
              <a:defRPr sz="2300">
                <a:latin typeface="Candara"/>
                <a:ea typeface="Candara"/>
                <a:cs typeface="Candara"/>
                <a:sym typeface="Candara"/>
              </a:defRPr>
            </a:lvl1pPr>
            <a:lvl2pPr marL="539605" indent="-260205" algn="l">
              <a:spcBef>
                <a:spcPts val="900"/>
              </a:spcBef>
              <a:buSzPct val="119999"/>
              <a:buFont typeface="Gill Sans"/>
              <a:buChar char="•"/>
              <a:defRPr sz="2100">
                <a:latin typeface="Candara"/>
                <a:ea typeface="Candara"/>
                <a:cs typeface="Candara"/>
                <a:sym typeface="Candara"/>
              </a:defRPr>
            </a:lvl2pPr>
            <a:lvl3pPr marL="813925" indent="-260205" algn="l">
              <a:spcBef>
                <a:spcPts val="900"/>
              </a:spcBef>
              <a:buSzPct val="119999"/>
              <a:buFont typeface="Gill Sans"/>
              <a:buChar char="•"/>
              <a:defRPr sz="1900">
                <a:latin typeface="Candara"/>
                <a:ea typeface="Candara"/>
                <a:cs typeface="Candara"/>
                <a:sym typeface="Candara"/>
              </a:defRPr>
            </a:lvl3pPr>
            <a:lvl4pPr marL="996805" indent="-260205" algn="l">
              <a:spcBef>
                <a:spcPts val="900"/>
              </a:spcBef>
              <a:buSzPct val="119999"/>
              <a:buFont typeface="Gill Sans"/>
              <a:buChar char="•"/>
              <a:defRPr sz="1700">
                <a:latin typeface="Candara"/>
                <a:ea typeface="Candara"/>
                <a:cs typeface="Candara"/>
                <a:sym typeface="Candara"/>
              </a:defRPr>
            </a:lvl4pPr>
            <a:lvl5pPr marL="1271125" indent="-260205" algn="l">
              <a:spcBef>
                <a:spcPts val="900"/>
              </a:spcBef>
              <a:buSzPct val="119999"/>
              <a:buFont typeface="Gill Sans"/>
              <a:buChar char="•"/>
              <a:defRPr sz="1500">
                <a:latin typeface="Candara"/>
                <a:ea typeface="Candara"/>
                <a:cs typeface="Candara"/>
                <a:sym typeface="Candar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licker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3" name="Answer 1…"/>
          <p:cNvSpPr txBox="1">
            <a:spLocks noGrp="1"/>
          </p:cNvSpPr>
          <p:nvPr>
            <p:ph type="body" sz="half" idx="13"/>
          </p:nvPr>
        </p:nvSpPr>
        <p:spPr>
          <a:xfrm>
            <a:off x="2159000" y="3397250"/>
            <a:ext cx="4826000" cy="2679700"/>
          </a:xfrm>
          <a:prstGeom prst="rect">
            <a:avLst/>
          </a:prstGeom>
        </p:spPr>
        <p:txBody>
          <a:bodyPr lIns="38100" tIns="38100" rIns="38100" bIns="38100">
            <a:spAutoFit/>
          </a:bodyPr>
          <a:lstStyle/>
          <a:p>
            <a:pPr marL="88900" algn="l">
              <a:buSzPct val="100000"/>
              <a:buAutoNum type="alphaUcParenBoth"/>
              <a:tabLst>
                <a:tab pos="723900" algn="l"/>
              </a:tabLst>
              <a:defRPr sz="3000">
                <a:latin typeface="Candara"/>
                <a:ea typeface="Candara"/>
                <a:cs typeface="Candara"/>
                <a:sym typeface="Candara"/>
              </a:defRPr>
            </a:pPr>
            <a:r>
              <a:t> 	Answer 1</a:t>
            </a:r>
          </a:p>
          <a:p>
            <a:pPr marL="88900" algn="l">
              <a:buSzPct val="100000"/>
              <a:buAutoNum type="alphaUcParenBoth"/>
              <a:tabLst>
                <a:tab pos="723900" algn="l"/>
              </a:tabLst>
              <a:defRPr sz="3000">
                <a:latin typeface="Candara"/>
                <a:ea typeface="Candara"/>
                <a:cs typeface="Candara"/>
                <a:sym typeface="Candara"/>
              </a:defRPr>
            </a:pPr>
            <a:r>
              <a:t>	Answer 2</a:t>
            </a:r>
          </a:p>
          <a:p>
            <a:pPr marL="88900" algn="l">
              <a:buSzPct val="100000"/>
              <a:buAutoNum type="alphaUcParenBoth"/>
              <a:tabLst>
                <a:tab pos="723900" algn="l"/>
              </a:tabLst>
              <a:defRPr sz="3000">
                <a:latin typeface="Candara"/>
                <a:ea typeface="Candara"/>
                <a:cs typeface="Candara"/>
                <a:sym typeface="Candara"/>
              </a:defRPr>
            </a:pPr>
            <a:r>
              <a:t>	Answer 3</a:t>
            </a:r>
          </a:p>
          <a:p>
            <a:pPr marL="88900" algn="l">
              <a:buSzPct val="100000"/>
              <a:buAutoNum type="alphaUcParenBoth"/>
              <a:tabLst>
                <a:tab pos="723900" algn="l"/>
              </a:tabLst>
              <a:defRPr sz="3000">
                <a:latin typeface="Candara"/>
                <a:ea typeface="Candara"/>
                <a:cs typeface="Candara"/>
                <a:sym typeface="Candara"/>
              </a:defRPr>
            </a:pPr>
            <a:r>
              <a:t>	Answer 4</a:t>
            </a:r>
          </a:p>
          <a:p>
            <a:pPr marL="723900" indent="-635000" algn="l">
              <a:tabLst>
                <a:tab pos="723900" algn="l"/>
              </a:tabLst>
              <a:defRPr sz="3000">
                <a:latin typeface="Candara"/>
                <a:ea typeface="Candara"/>
                <a:cs typeface="Candara"/>
                <a:sym typeface="Candara"/>
              </a:defRPr>
            </a:pPr>
            <a:r>
              <a:t>(E)	Answer 5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xfrm>
            <a:off x="889000" y="2082800"/>
            <a:ext cx="7366000" cy="2679700"/>
          </a:xfrm>
          <a:prstGeom prst="rect">
            <a:avLst/>
          </a:prstGeom>
        </p:spPr>
        <p:txBody>
          <a:bodyPr/>
          <a:lstStyle>
            <a:lvl1pPr>
              <a:defRPr sz="3400" b="0">
                <a:solidFill>
                  <a:srgbClr val="000000"/>
                </a:solidFill>
                <a:effectLst>
                  <a:outerShdw blurRad="38100" dir="5400000" rotWithShape="0">
                    <a:srgbClr val="000000">
                      <a:alpha val="50000"/>
                    </a:srgbClr>
                  </a:outerShdw>
                </a:effectLst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r>
              <a:t>Title Text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89000" y="469900"/>
            <a:ext cx="7366000" cy="571500"/>
          </a:xfrm>
          <a:prstGeom prst="rect">
            <a:avLst/>
          </a:prstGeom>
        </p:spPr>
        <p:txBody>
          <a:bodyPr/>
          <a:lstStyle>
            <a:lvl1pPr>
              <a:defRPr sz="3000">
                <a:effectLst>
                  <a:outerShdw blurRad="38100" dist="635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889000" y="2082800"/>
            <a:ext cx="7366000" cy="2679700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with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ource: X"/>
          <p:cNvSpPr txBox="1">
            <a:spLocks noGrp="1"/>
          </p:cNvSpPr>
          <p:nvPr>
            <p:ph type="body" sz="quarter" idx="13"/>
          </p:nvPr>
        </p:nvSpPr>
        <p:spPr>
          <a:xfrm>
            <a:off x="226030" y="6534150"/>
            <a:ext cx="3832290" cy="228601"/>
          </a:xfrm>
          <a:prstGeom prst="rect">
            <a:avLst/>
          </a:prstGeom>
        </p:spPr>
        <p:txBody>
          <a:bodyPr lIns="38100" tIns="38100" rIns="38100" bIns="38100" anchor="ctr">
            <a:spAutoFit/>
          </a:bodyPr>
          <a:lstStyle>
            <a:lvl1pPr algn="l">
              <a:defRPr sz="1000" i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Source: X</a:t>
            </a:r>
          </a:p>
        </p:txBody>
      </p:sp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88400" y="6521450"/>
            <a:ext cx="241300" cy="254000"/>
          </a:xfrm>
          <a:prstGeom prst="rect">
            <a:avLst/>
          </a:prstGeom>
        </p:spPr>
        <p:txBody>
          <a:bodyPr>
            <a:normAutofit/>
          </a:bodyPr>
          <a:lstStyle>
            <a:lvl1pPr algn="l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xfrm>
            <a:off x="889000" y="1606252"/>
            <a:ext cx="7366000" cy="167699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1" name="Definition"/>
          <p:cNvSpPr txBox="1">
            <a:spLocks noGrp="1"/>
          </p:cNvSpPr>
          <p:nvPr>
            <p:ph type="body" sz="half" idx="13"/>
          </p:nvPr>
        </p:nvSpPr>
        <p:spPr>
          <a:xfrm>
            <a:off x="2159000" y="3079750"/>
            <a:ext cx="4826000" cy="2679700"/>
          </a:xfrm>
          <a:prstGeom prst="rect">
            <a:avLst/>
          </a:prstGeom>
        </p:spPr>
        <p:txBody>
          <a:bodyPr lIns="38100" tIns="38100" rIns="38100" bIns="38100" anchor="ctr">
            <a:spAutoFit/>
          </a:bodyPr>
          <a:lstStyle>
            <a:lvl1pPr>
              <a:tabLst>
                <a:tab pos="723900" algn="l"/>
              </a:tabLst>
              <a:defRPr sz="3000"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r>
              <a:t>Definition</a:t>
            </a:r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3" name="Source: X"/>
          <p:cNvSpPr txBox="1">
            <a:spLocks noGrp="1"/>
          </p:cNvSpPr>
          <p:nvPr>
            <p:ph type="body" sz="quarter" idx="14"/>
          </p:nvPr>
        </p:nvSpPr>
        <p:spPr>
          <a:xfrm>
            <a:off x="226030" y="6534150"/>
            <a:ext cx="3832290" cy="228601"/>
          </a:xfrm>
          <a:prstGeom prst="rect">
            <a:avLst/>
          </a:prstGeom>
        </p:spPr>
        <p:txBody>
          <a:bodyPr lIns="38100" tIns="38100" rIns="38100" bIns="38100" anchor="ctr">
            <a:spAutoFit/>
          </a:bodyPr>
          <a:lstStyle>
            <a:lvl1pPr algn="l">
              <a:defRPr sz="1000" i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Source: X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89000" y="330200"/>
            <a:ext cx="7366000" cy="267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r>
              <a:t>Title Text</a:t>
            </a:r>
          </a:p>
        </p:txBody>
      </p:sp>
      <p:sp>
        <p:nvSpPr>
          <p:cNvPr id="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88400" y="6527800"/>
            <a:ext cx="241300" cy="254000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>
            <a:spAutoFit/>
          </a:bodyPr>
          <a:lstStyle>
            <a:lvl1pPr>
              <a:defRPr sz="1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Image" descr="Image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359013" y="269920"/>
            <a:ext cx="1065959" cy="138195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89000" y="4838700"/>
            <a:ext cx="7366000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chemeClr val="accent5">
              <a:hueOff val="-176146"/>
              <a:satOff val="3665"/>
              <a:lumOff val="-13986"/>
            </a:schemeClr>
          </a:solidFill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"/>
        </a:defRPr>
      </a:lvl1pPr>
      <a:lvl2pPr marL="0" marR="0" indent="228600" algn="ctr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chemeClr val="accent5">
              <a:hueOff val="-176146"/>
              <a:satOff val="3665"/>
              <a:lumOff val="-13986"/>
            </a:schemeClr>
          </a:solidFill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"/>
        </a:defRPr>
      </a:lvl2pPr>
      <a:lvl3pPr marL="0" marR="0" indent="457200" algn="ctr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chemeClr val="accent5">
              <a:hueOff val="-176146"/>
              <a:satOff val="3665"/>
              <a:lumOff val="-13986"/>
            </a:schemeClr>
          </a:solidFill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"/>
        </a:defRPr>
      </a:lvl3pPr>
      <a:lvl4pPr marL="0" marR="0" indent="685800" algn="ctr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chemeClr val="accent5">
              <a:hueOff val="-176146"/>
              <a:satOff val="3665"/>
              <a:lumOff val="-13986"/>
            </a:schemeClr>
          </a:solidFill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"/>
        </a:defRPr>
      </a:lvl4pPr>
      <a:lvl5pPr marL="0" marR="0" indent="914400" algn="ctr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chemeClr val="accent5">
              <a:hueOff val="-176146"/>
              <a:satOff val="3665"/>
              <a:lumOff val="-13986"/>
            </a:schemeClr>
          </a:solidFill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"/>
        </a:defRPr>
      </a:lvl5pPr>
      <a:lvl6pPr marL="0" marR="0" indent="1143000" algn="ctr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chemeClr val="accent5">
              <a:hueOff val="-176146"/>
              <a:satOff val="3665"/>
              <a:lumOff val="-13986"/>
            </a:schemeClr>
          </a:solidFill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"/>
        </a:defRPr>
      </a:lvl6pPr>
      <a:lvl7pPr marL="0" marR="0" indent="1371600" algn="ctr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chemeClr val="accent5">
              <a:hueOff val="-176146"/>
              <a:satOff val="3665"/>
              <a:lumOff val="-13986"/>
            </a:schemeClr>
          </a:solidFill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"/>
        </a:defRPr>
      </a:lvl7pPr>
      <a:lvl8pPr marL="0" marR="0" indent="1600200" algn="ctr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chemeClr val="accent5">
              <a:hueOff val="-176146"/>
              <a:satOff val="3665"/>
              <a:lumOff val="-13986"/>
            </a:schemeClr>
          </a:solidFill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"/>
        </a:defRPr>
      </a:lvl8pPr>
      <a:lvl9pPr marL="0" marR="0" indent="1828800" algn="ctr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chemeClr val="accent5">
              <a:hueOff val="-176146"/>
              <a:satOff val="3665"/>
              <a:lumOff val="-13986"/>
            </a:schemeClr>
          </a:solidFill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"/>
        </a:defRPr>
      </a:lvl9pPr>
    </p:titleStyle>
    <p:bodyStyle>
      <a:lvl1pPr marL="0" marR="0" indent="0" algn="ctr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ctr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ctr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ctr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ctr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355600" algn="ctr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711200" algn="ctr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1066800" algn="ctr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1422400" algn="ctr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bodyStyle>
    <p:otherStyle>
      <a:lvl1pPr marL="0" marR="0" indent="0" algn="ctr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t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ource: xkcd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Source: xkcd</a:t>
            </a:r>
          </a:p>
        </p:txBody>
      </p:sp>
      <p:pic>
        <p:nvPicPr>
          <p:cNvPr id="110" name="unknown.tiff" descr="unknown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330" y="1735126"/>
            <a:ext cx="8445340" cy="33877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imple example: Database configur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Simple example: Database configuration</a:t>
            </a:r>
          </a:p>
        </p:txBody>
      </p:sp>
      <p:pic>
        <p:nvPicPr>
          <p:cNvPr id="146" name="Postgres documentation (parameters).png" descr="Postgres documentation (parameters)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376926">
            <a:off x="2593341" y="1891901"/>
            <a:ext cx="5829697" cy="5717779"/>
          </a:xfrm>
          <a:prstGeom prst="rect">
            <a:avLst/>
          </a:prstGeom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14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8781" y="3955891"/>
            <a:ext cx="1906990" cy="15898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0199" y="1853247"/>
            <a:ext cx="2003152" cy="15898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ML for database configuration (setup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ML for database configuration (setup)</a:t>
            </a:r>
          </a:p>
        </p:txBody>
      </p:sp>
      <p:sp>
        <p:nvSpPr>
          <p:cNvPr id="151" name="Assume a fixed database  and DB server hardware…"/>
          <p:cNvSpPr txBox="1">
            <a:spLocks noGrp="1"/>
          </p:cNvSpPr>
          <p:nvPr>
            <p:ph type="body" idx="1"/>
          </p:nvPr>
        </p:nvSpPr>
        <p:spPr>
          <a:xfrm>
            <a:off x="984250" y="1320800"/>
            <a:ext cx="7175500" cy="5139036"/>
          </a:xfrm>
          <a:prstGeom prst="rect">
            <a:avLst/>
          </a:prstGeom>
        </p:spPr>
        <p:txBody>
          <a:bodyPr/>
          <a:lstStyle/>
          <a:p>
            <a:pPr marL="254443" indent="-249363">
              <a:spcBef>
                <a:spcPts val="400"/>
              </a:spcBef>
            </a:pPr>
            <a:r>
              <a:t>Assume a fixed database </a:t>
            </a:r>
            <a:br/>
            <a:r>
              <a:t>and DB server hardware</a:t>
            </a:r>
          </a:p>
          <a:p>
            <a:pPr marL="254443" indent="-249363"/>
            <a:r>
              <a:t>Questions</a:t>
            </a:r>
          </a:p>
          <a:p>
            <a:pPr marL="527777" lvl="1" indent="-248377"/>
            <a:r>
              <a:t>For a given query, what is the expected performance under each set of configuration parameters?</a:t>
            </a:r>
          </a:p>
          <a:p>
            <a:pPr marL="527777" lvl="1" indent="-248377"/>
            <a:r>
              <a:t>For a given query, which configuration will give me the best performance?</a:t>
            </a:r>
          </a:p>
          <a:p>
            <a:r>
              <a:t>Data</a:t>
            </a:r>
          </a:p>
          <a:p>
            <a:pPr lvl="1"/>
            <a:r>
              <a:t>Run 11,252 queries actually run against the Stack Exchange Data Explorer</a:t>
            </a:r>
          </a:p>
          <a:p>
            <a:pPr lvl="1"/>
            <a:r>
              <a:t>Each query run using one of many different joint values of the configuration parameters using Postgres 9.2.2</a:t>
            </a:r>
          </a:p>
        </p:txBody>
      </p:sp>
      <p:pic>
        <p:nvPicPr>
          <p:cNvPr id="15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96654" y="1312892"/>
            <a:ext cx="2827044" cy="7051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99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499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99"/>
                            </p:stCondLst>
                            <p:childTnLst>
                              <p:par>
                                <p:cTn id="12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499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499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499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499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499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499"/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499"/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1" build="p" animBg="1" advAuto="0"/>
      <p:bldP spid="152" grpId="2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ML for database configuration (variables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ML for database configuration (variables)</a:t>
            </a:r>
          </a:p>
        </p:txBody>
      </p:sp>
      <p:sp>
        <p:nvSpPr>
          <p:cNvPr id="155" name="Configuration parameters (“treatments”)…"/>
          <p:cNvSpPr txBox="1">
            <a:spLocks noGrp="1"/>
          </p:cNvSpPr>
          <p:nvPr>
            <p:ph type="body" idx="1"/>
          </p:nvPr>
        </p:nvSpPr>
        <p:spPr>
          <a:xfrm>
            <a:off x="984250" y="1288256"/>
            <a:ext cx="7175500" cy="4287044"/>
          </a:xfrm>
          <a:prstGeom prst="rect">
            <a:avLst/>
          </a:prstGeom>
        </p:spPr>
        <p:txBody>
          <a:bodyPr lIns="38100" tIns="38100" rIns="38100" bIns="38100" numCol="3" spcCol="358775"/>
          <a:lstStyle/>
          <a:p>
            <a:pPr marL="0" indent="0">
              <a:buSzTx/>
              <a:buFontTx/>
              <a:buNone/>
              <a:defRPr sz="2000"/>
            </a:pPr>
            <a:r>
              <a:t>Configuration parameters (“treatments”)</a:t>
            </a:r>
          </a:p>
          <a:p>
            <a:pPr marL="208718" indent="-203639">
              <a:defRPr sz="1800"/>
            </a:pPr>
            <a:r>
              <a:rPr i="1">
                <a:latin typeface="+mn-lt"/>
                <a:ea typeface="+mn-ea"/>
                <a:cs typeface="+mn-cs"/>
                <a:sym typeface="Helvetica"/>
              </a:rPr>
              <a:t>Indexing</a:t>
            </a:r>
            <a:r>
              <a:t/>
            </a:r>
            <a:br/>
            <a:r>
              <a:t>Index primary-key/foreign-key fields?</a:t>
            </a:r>
          </a:p>
          <a:p>
            <a:pPr marL="208718" indent="-203639">
              <a:defRPr sz="1800"/>
            </a:pPr>
            <a:r>
              <a:rPr i="1">
                <a:latin typeface="+mn-lt"/>
                <a:ea typeface="+mn-ea"/>
                <a:cs typeface="+mn-cs"/>
                <a:sym typeface="Helvetica"/>
              </a:rPr>
              <a:t>Page cost</a:t>
            </a:r>
            <a:br>
              <a:rPr i="1">
                <a:latin typeface="+mn-lt"/>
                <a:ea typeface="+mn-ea"/>
                <a:cs typeface="+mn-cs"/>
                <a:sym typeface="Helvetica"/>
              </a:rPr>
            </a:br>
            <a:r>
              <a:t>Random access relatively fast or slow?</a:t>
            </a:r>
          </a:p>
          <a:p>
            <a:pPr marL="208718" indent="-203639">
              <a:defRPr sz="1800"/>
            </a:pPr>
            <a:r>
              <a:rPr i="1">
                <a:latin typeface="+mn-lt"/>
                <a:ea typeface="+mn-ea"/>
                <a:cs typeface="+mn-cs"/>
                <a:sym typeface="Helvetica"/>
              </a:rPr>
              <a:t>Memory level</a:t>
            </a:r>
            <a:r>
              <a:t/>
            </a:r>
            <a:br/>
            <a:r>
              <a:t>Small or large working memory?</a:t>
            </a:r>
          </a:p>
          <a:p>
            <a:pPr marL="0" indent="0">
              <a:buSzTx/>
              <a:buFontTx/>
              <a:buNone/>
              <a:defRPr sz="2000"/>
            </a:pPr>
            <a:r>
              <a:t>Performance measures (“outcomes”)</a:t>
            </a:r>
          </a:p>
          <a:p>
            <a:pPr marL="208718" indent="-203639">
              <a:defRPr sz="1800"/>
            </a:pPr>
            <a:r>
              <a:rPr i="1">
                <a:latin typeface="+mn-lt"/>
                <a:ea typeface="+mn-ea"/>
                <a:cs typeface="+mn-cs"/>
                <a:sym typeface="Helvetica"/>
              </a:rPr>
              <a:t>Runtime</a:t>
            </a:r>
            <a:br>
              <a:rPr i="1">
                <a:latin typeface="+mn-lt"/>
                <a:ea typeface="+mn-ea"/>
                <a:cs typeface="+mn-cs"/>
                <a:sym typeface="Helvetica"/>
              </a:rPr>
            </a:br>
            <a:r>
              <a:t>Total runtime</a:t>
            </a:r>
          </a:p>
          <a:p>
            <a:pPr marL="208718" indent="-203639">
              <a:defRPr sz="1800"/>
            </a:pPr>
            <a:r>
              <a:rPr i="1">
                <a:latin typeface="+mn-lt"/>
                <a:ea typeface="+mn-ea"/>
                <a:cs typeface="+mn-cs"/>
                <a:sym typeface="Helvetica"/>
              </a:rPr>
              <a:t>Disk reads</a:t>
            </a:r>
            <a:br>
              <a:rPr i="1">
                <a:latin typeface="+mn-lt"/>
                <a:ea typeface="+mn-ea"/>
                <a:cs typeface="+mn-cs"/>
                <a:sym typeface="Helvetica"/>
              </a:rPr>
            </a:br>
            <a:r>
              <a:t>Blocks read from disk during execution</a:t>
            </a:r>
          </a:p>
          <a:p>
            <a:pPr marL="208718" indent="-203639">
              <a:defRPr sz="1800"/>
            </a:pPr>
            <a:r>
              <a:rPr i="1">
                <a:latin typeface="+mn-lt"/>
                <a:ea typeface="+mn-ea"/>
                <a:cs typeface="+mn-cs"/>
                <a:sym typeface="Helvetica"/>
              </a:rPr>
              <a:t>Cache hits</a:t>
            </a:r>
            <a:r>
              <a:t/>
            </a:r>
            <a:br/>
            <a:r>
              <a:t>Number of memory reads from cache</a:t>
            </a:r>
          </a:p>
          <a:p>
            <a:pPr marL="0" indent="0">
              <a:buSzTx/>
              <a:buFontTx/>
              <a:buNone/>
              <a:defRPr sz="2000"/>
            </a:pPr>
            <a:r>
              <a:t>Other variables of query &amp; user (“covariates”)</a:t>
            </a:r>
          </a:p>
          <a:p>
            <a:pPr marL="239264" indent="-234184">
              <a:defRPr sz="1800"/>
            </a:pPr>
            <a:r>
              <a:rPr i="1">
                <a:latin typeface="+mn-lt"/>
                <a:ea typeface="+mn-ea"/>
                <a:cs typeface="+mn-cs"/>
                <a:sym typeface="Helvetica"/>
              </a:rPr>
              <a:t>Query:</a:t>
            </a:r>
            <a:r>
              <a:t> </a:t>
            </a:r>
            <a:br/>
            <a:r>
              <a:t>Length, Table count, Join count, Group-by count, Total rows returned</a:t>
            </a:r>
          </a:p>
          <a:p>
            <a:pPr marL="241038" indent="-235959">
              <a:defRPr sz="1800"/>
            </a:pPr>
            <a:r>
              <a:rPr i="1">
                <a:latin typeface="+mn-lt"/>
                <a:ea typeface="+mn-ea"/>
                <a:cs typeface="+mn-cs"/>
                <a:sym typeface="Helvetica"/>
              </a:rPr>
              <a:t>User:</a:t>
            </a:r>
            <a:r>
              <a:t> </a:t>
            </a:r>
            <a:br/>
            <a:r>
              <a:t>Total queries by user, Year created</a:t>
            </a:r>
          </a:p>
        </p:txBody>
      </p:sp>
      <p:sp>
        <p:nvSpPr>
          <p:cNvPr id="156" name="For simplicity, all treatments are binary, and all other variables are discretized to five categories by density-based binning"/>
          <p:cNvSpPr txBox="1"/>
          <p:nvPr/>
        </p:nvSpPr>
        <p:spPr>
          <a:xfrm>
            <a:off x="918964" y="5651499"/>
            <a:ext cx="7306073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For simplicity, all treatments are binary, and all other variables are discretized to five categories by density-based binning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roc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Process</a:t>
            </a:r>
          </a:p>
        </p:txBody>
      </p:sp>
      <p:sp>
        <p:nvSpPr>
          <p:cNvPr id="1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pic>
        <p:nvPicPr>
          <p:cNvPr id="16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4221" y="2033847"/>
            <a:ext cx="8335558" cy="30899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5950" y="2120900"/>
            <a:ext cx="7988300" cy="345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8450" y="1854200"/>
            <a:ext cx="8547100" cy="3911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CGM for database configur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CGM for database configuration</a:t>
            </a:r>
          </a:p>
        </p:txBody>
      </p:sp>
      <p:grpSp>
        <p:nvGrpSpPr>
          <p:cNvPr id="171" name="Group"/>
          <p:cNvGrpSpPr/>
          <p:nvPr/>
        </p:nvGrpSpPr>
        <p:grpSpPr>
          <a:xfrm>
            <a:off x="5118100" y="2209800"/>
            <a:ext cx="3522762" cy="584201"/>
            <a:chOff x="-38099" y="-38099"/>
            <a:chExt cx="3522761" cy="584200"/>
          </a:xfrm>
        </p:grpSpPr>
        <p:pic>
          <p:nvPicPr>
            <p:cNvPr id="165" name="Oval" descr="Oval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38100" y="-38100"/>
              <a:ext cx="1135162" cy="584201"/>
            </a:xfrm>
            <a:prstGeom prst="rect">
              <a:avLst/>
            </a:prstGeom>
            <a:effectLst/>
          </p:spPr>
        </p:pic>
        <p:pic>
          <p:nvPicPr>
            <p:cNvPr id="167" name="Oval" descr="Oval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43000" y="-38100"/>
              <a:ext cx="1135162" cy="584201"/>
            </a:xfrm>
            <a:prstGeom prst="rect">
              <a:avLst/>
            </a:prstGeom>
            <a:effectLst/>
          </p:spPr>
        </p:pic>
        <p:pic>
          <p:nvPicPr>
            <p:cNvPr id="169" name="Oval" descr="Oval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349500" y="-38100"/>
              <a:ext cx="1135162" cy="584201"/>
            </a:xfrm>
            <a:prstGeom prst="rect">
              <a:avLst/>
            </a:prstGeom>
            <a:effectLst/>
          </p:spPr>
        </p:pic>
      </p:grpSp>
      <p:grpSp>
        <p:nvGrpSpPr>
          <p:cNvPr id="178" name="Group"/>
          <p:cNvGrpSpPr/>
          <p:nvPr/>
        </p:nvGrpSpPr>
        <p:grpSpPr>
          <a:xfrm>
            <a:off x="5232399" y="3403600"/>
            <a:ext cx="2201963" cy="2209801"/>
            <a:chOff x="-38100" y="-38099"/>
            <a:chExt cx="2201961" cy="2209800"/>
          </a:xfrm>
        </p:grpSpPr>
        <p:pic>
          <p:nvPicPr>
            <p:cNvPr id="172" name="Oval" descr="Oval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38100" y="901700"/>
              <a:ext cx="1287562" cy="584201"/>
            </a:xfrm>
            <a:prstGeom prst="rect">
              <a:avLst/>
            </a:prstGeom>
            <a:effectLst/>
          </p:spPr>
        </p:pic>
        <p:pic>
          <p:nvPicPr>
            <p:cNvPr id="174" name="Oval" descr="Oval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28700" y="1587500"/>
              <a:ext cx="1135162" cy="584201"/>
            </a:xfrm>
            <a:prstGeom prst="rect">
              <a:avLst/>
            </a:prstGeom>
            <a:effectLst/>
          </p:spPr>
        </p:pic>
        <p:pic>
          <p:nvPicPr>
            <p:cNvPr id="176" name="Oval" descr="Oval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38100" y="-38100"/>
              <a:ext cx="1287562" cy="584201"/>
            </a:xfrm>
            <a:prstGeom prst="rect">
              <a:avLst/>
            </a:prstGeom>
            <a:effectLst/>
          </p:spPr>
        </p:pic>
      </p:grpSp>
      <p:pic>
        <p:nvPicPr>
          <p:cNvPr id="179" name="Oval" descr="Oval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55800" y="2095500"/>
            <a:ext cx="1287562" cy="584201"/>
          </a:xfrm>
          <a:prstGeom prst="rect">
            <a:avLst/>
          </a:prstGeom>
        </p:spPr>
      </p:pic>
      <p:pic>
        <p:nvPicPr>
          <p:cNvPr id="181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98450" y="1854200"/>
            <a:ext cx="8547100" cy="3911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99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499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499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99"/>
                            </p:stCondLst>
                            <p:childTnLst>
                              <p:par>
                                <p:cTn id="24" presetID="9" presetClass="exit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5" dur="499" fill="hold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xit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4" dur="499" fill="hold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9" dur="499" fill="hold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99"/>
                            </p:stCondLst>
                            <p:childTnLst>
                              <p:par>
                                <p:cTn id="42" presetID="9" presetClass="entr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499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1" animBg="1" advAuto="0"/>
      <p:bldP spid="163" grpId="2" animBg="1" advAuto="0"/>
      <p:bldP spid="171" grpId="3" animBg="1" advAuto="0"/>
      <p:bldP spid="171" grpId="5" animBg="1" advAuto="0"/>
      <p:bldP spid="178" grpId="4" animBg="1" advAuto="0"/>
      <p:bldP spid="178" grpId="7" animBg="1" advAuto="0"/>
      <p:bldP spid="179" grpId="6" animBg="1" advAuto="0"/>
      <p:bldP spid="179" grpId="8" animBg="1" advAuto="0"/>
      <p:bldP spid="181" grpId="9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450" y="1854200"/>
            <a:ext cx="8547100" cy="3911600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CGM for database configur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CGM for database configuration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450" y="1854200"/>
            <a:ext cx="8547100" cy="3911600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CGM for database configur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CGM for database configuration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omparing associational and causal models"/>
          <p:cNvSpPr txBox="1">
            <a:spLocks noGrp="1"/>
          </p:cNvSpPr>
          <p:nvPr>
            <p:ph type="title"/>
          </p:nvPr>
        </p:nvSpPr>
        <p:spPr>
          <a:xfrm>
            <a:off x="382488" y="469900"/>
            <a:ext cx="8379024" cy="571500"/>
          </a:xfrm>
          <a:prstGeom prst="rect">
            <a:avLst/>
          </a:prstGeom>
        </p:spPr>
        <p:txBody>
          <a:bodyPr/>
          <a:lstStyle/>
          <a:p>
            <a:r>
              <a:t>Comparing associational and causal models</a:t>
            </a:r>
          </a:p>
        </p:txBody>
      </p:sp>
      <p:sp>
        <p:nvSpPr>
          <p:cNvPr id="190" name="Compare a state-of the-art associational model (a random forest) to a CGM constructed using greedy equivalence search (GES) (Chickering  &amp; Meek 2002)…"/>
          <p:cNvSpPr txBox="1">
            <a:spLocks noGrp="1"/>
          </p:cNvSpPr>
          <p:nvPr>
            <p:ph type="body" idx="1"/>
          </p:nvPr>
        </p:nvSpPr>
        <p:spPr>
          <a:xfrm>
            <a:off x="984250" y="1320800"/>
            <a:ext cx="7655818" cy="5029200"/>
          </a:xfrm>
          <a:prstGeom prst="rect">
            <a:avLst/>
          </a:prstGeom>
        </p:spPr>
        <p:txBody>
          <a:bodyPr/>
          <a:lstStyle/>
          <a:p>
            <a:pPr marL="243601" indent="-238521">
              <a:defRPr sz="2000"/>
            </a:pPr>
            <a:r>
              <a:t>Compare a state-of the-art associational model (a random forest) to a CGM constructed using 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greedy equivalence search</a:t>
            </a:r>
            <a:r>
              <a:t> (GES) (Chickering </a:t>
            </a:r>
            <a:br/>
            <a:r>
              <a:t>&amp; Meek 2002)</a:t>
            </a:r>
          </a:p>
          <a:p>
            <a:pPr marL="243601" indent="-238521">
              <a:defRPr sz="2000"/>
            </a:pPr>
            <a:r>
              <a:t>Evaluate by </a:t>
            </a:r>
            <a:br/>
            <a:r>
              <a:t>comparing to </a:t>
            </a:r>
            <a:br/>
            <a:r>
              <a:t>“ground truth”  </a:t>
            </a:r>
            <a:br/>
            <a:r>
              <a:t>(experimental </a:t>
            </a:r>
            <a:br/>
            <a:r>
              <a:t>results for all </a:t>
            </a:r>
            <a:br/>
            <a:r>
              <a:t>queries obtained </a:t>
            </a:r>
            <a:br/>
            <a:r>
              <a:t>using a specific </a:t>
            </a:r>
            <a:br/>
            <a:r>
              <a:t>joint setting of </a:t>
            </a:r>
            <a:br/>
            <a:r>
              <a:t>the configuration </a:t>
            </a:r>
            <a:br/>
            <a:r>
              <a:t>parameters).</a:t>
            </a:r>
          </a:p>
        </p:txBody>
      </p:sp>
      <p:pic>
        <p:nvPicPr>
          <p:cNvPr id="191" name="cache-hits-1.png" descr="cache-hits-1.png"/>
          <p:cNvPicPr>
            <a:picLocks noChangeAspect="1"/>
          </p:cNvPicPr>
          <p:nvPr/>
        </p:nvPicPr>
        <p:blipFill>
          <a:blip r:embed="rId2">
            <a:extLst/>
          </a:blip>
          <a:srcRect l="75666"/>
          <a:stretch>
            <a:fillRect/>
          </a:stretch>
        </p:blipFill>
        <p:spPr>
          <a:xfrm>
            <a:off x="3987973" y="2178050"/>
            <a:ext cx="2225081" cy="422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cache-hits-1.png" descr="cache-hits-1.png"/>
          <p:cNvPicPr>
            <a:picLocks noChangeAspect="1"/>
          </p:cNvPicPr>
          <p:nvPr/>
        </p:nvPicPr>
        <p:blipFill>
          <a:blip r:embed="rId2">
            <a:extLst/>
          </a:blip>
          <a:srcRect l="31366" r="46225" b="9039"/>
          <a:stretch>
            <a:fillRect/>
          </a:stretch>
        </p:blipFill>
        <p:spPr>
          <a:xfrm>
            <a:off x="6096669" y="2178645"/>
            <a:ext cx="2049067" cy="38468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cache-hits-1.png" descr="cache-hits-1.png"/>
          <p:cNvPicPr>
            <a:picLocks noChangeAspect="1"/>
          </p:cNvPicPr>
          <p:nvPr/>
        </p:nvPicPr>
        <p:blipFill>
          <a:blip r:embed="rId2">
            <a:extLst/>
          </a:blip>
          <a:srcRect l="717" r="95380"/>
          <a:stretch>
            <a:fillRect/>
          </a:stretch>
        </p:blipFill>
        <p:spPr>
          <a:xfrm>
            <a:off x="3563664" y="2051050"/>
            <a:ext cx="356792" cy="4229100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Cache Hits"/>
          <p:cNvSpPr txBox="1"/>
          <p:nvPr/>
        </p:nvSpPr>
        <p:spPr>
          <a:xfrm>
            <a:off x="5403651" y="6070599"/>
            <a:ext cx="1232298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Cache Hits</a:t>
            </a:r>
          </a:p>
        </p:txBody>
      </p:sp>
      <p:sp>
        <p:nvSpPr>
          <p:cNvPr id="195" name="(Garant &amp; Jensen 2016)"/>
          <p:cNvSpPr txBox="1"/>
          <p:nvPr/>
        </p:nvSpPr>
        <p:spPr>
          <a:xfrm>
            <a:off x="6482955" y="6356350"/>
            <a:ext cx="2366641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457200">
              <a:defRPr sz="1600" i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(Garant &amp; Jensen 2016)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99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499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499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499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99"/>
                            </p:stCondLst>
                            <p:childTnLst>
                              <p:par>
                                <p:cTn id="26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499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98"/>
                            </p:stCondLst>
                            <p:childTnLst>
                              <p:par>
                                <p:cTn id="30" presetID="9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499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1" build="p" bldLvl="5" animBg="1" advAuto="0"/>
      <p:bldP spid="191" grpId="3" animBg="1" advAuto="0"/>
      <p:bldP spid="192" grpId="4" animBg="1" advAuto="0"/>
      <p:bldP spid="193" grpId="2" animBg="1" advAuto="0"/>
      <p:bldP spid="194" grpId="5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omparing associational and causal models"/>
          <p:cNvSpPr txBox="1">
            <a:spLocks noGrp="1"/>
          </p:cNvSpPr>
          <p:nvPr>
            <p:ph type="title"/>
          </p:nvPr>
        </p:nvSpPr>
        <p:spPr>
          <a:xfrm>
            <a:off x="268436" y="469900"/>
            <a:ext cx="8607128" cy="571500"/>
          </a:xfrm>
          <a:prstGeom prst="rect">
            <a:avLst/>
          </a:prstGeom>
        </p:spPr>
        <p:txBody>
          <a:bodyPr/>
          <a:lstStyle/>
          <a:p>
            <a:r>
              <a:t>Comparing associational and causal models</a:t>
            </a:r>
          </a:p>
        </p:txBody>
      </p:sp>
      <p:sp>
        <p:nvSpPr>
          <p:cNvPr id="198" name="Compare a state-of the-art associational model (a random forest) to a CGM constructed using greedy equivalence search (GES) (Chickering  &amp; Meek 2002)…"/>
          <p:cNvSpPr txBox="1">
            <a:spLocks noGrp="1"/>
          </p:cNvSpPr>
          <p:nvPr>
            <p:ph type="body" idx="1"/>
          </p:nvPr>
        </p:nvSpPr>
        <p:spPr>
          <a:xfrm>
            <a:off x="984250" y="1320800"/>
            <a:ext cx="7655818" cy="5029200"/>
          </a:xfrm>
          <a:prstGeom prst="rect">
            <a:avLst/>
          </a:prstGeom>
        </p:spPr>
        <p:txBody>
          <a:bodyPr/>
          <a:lstStyle/>
          <a:p>
            <a:pPr marL="243601" indent="-238521">
              <a:defRPr sz="2000"/>
            </a:pPr>
            <a:r>
              <a:t>Compare a state-of the-art associational model (a random forest) to a CGM constructed using 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greedy equivalence search</a:t>
            </a:r>
            <a:r>
              <a:t> (GES) (Chickering </a:t>
            </a:r>
            <a:br/>
            <a:r>
              <a:t>&amp; Meek 2002)</a:t>
            </a:r>
          </a:p>
          <a:p>
            <a:pPr marL="243601" indent="-238521">
              <a:defRPr sz="2000"/>
            </a:pPr>
            <a:r>
              <a:t>Evaluate by </a:t>
            </a:r>
            <a:br/>
            <a:r>
              <a:t>comparing to </a:t>
            </a:r>
            <a:br/>
            <a:r>
              <a:t>“ground truth”  </a:t>
            </a:r>
            <a:br/>
            <a:r>
              <a:t>(experimental </a:t>
            </a:r>
            <a:br/>
            <a:r>
              <a:t>results for all </a:t>
            </a:r>
            <a:br/>
            <a:r>
              <a:t>queries obtained </a:t>
            </a:r>
            <a:br/>
            <a:r>
              <a:t>using a specific </a:t>
            </a:r>
            <a:br/>
            <a:r>
              <a:t>joint setting of </a:t>
            </a:r>
            <a:br/>
            <a:r>
              <a:t>the configuration </a:t>
            </a:r>
            <a:br/>
            <a:r>
              <a:t>parameters).</a:t>
            </a:r>
          </a:p>
        </p:txBody>
      </p:sp>
      <p:pic>
        <p:nvPicPr>
          <p:cNvPr id="199" name="cache-hits-1.png" descr="cache-hits-1.png"/>
          <p:cNvPicPr>
            <a:picLocks noChangeAspect="1"/>
          </p:cNvPicPr>
          <p:nvPr/>
        </p:nvPicPr>
        <p:blipFill>
          <a:blip r:embed="rId2">
            <a:extLst/>
          </a:blip>
          <a:srcRect l="75666"/>
          <a:stretch>
            <a:fillRect/>
          </a:stretch>
        </p:blipFill>
        <p:spPr>
          <a:xfrm>
            <a:off x="3987973" y="2178050"/>
            <a:ext cx="2225081" cy="422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cache-hits-1.png" descr="cache-hits-1.png"/>
          <p:cNvPicPr>
            <a:picLocks noChangeAspect="1"/>
          </p:cNvPicPr>
          <p:nvPr/>
        </p:nvPicPr>
        <p:blipFill>
          <a:blip r:embed="rId2">
            <a:extLst/>
          </a:blip>
          <a:srcRect l="31366" r="46225" b="9039"/>
          <a:stretch>
            <a:fillRect/>
          </a:stretch>
        </p:blipFill>
        <p:spPr>
          <a:xfrm>
            <a:off x="6096669" y="2178645"/>
            <a:ext cx="2049067" cy="38468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cache-hits-1.png" descr="cache-hits-1.png"/>
          <p:cNvPicPr>
            <a:picLocks noChangeAspect="1"/>
          </p:cNvPicPr>
          <p:nvPr/>
        </p:nvPicPr>
        <p:blipFill>
          <a:blip r:embed="rId2">
            <a:extLst/>
          </a:blip>
          <a:srcRect l="717" r="95380"/>
          <a:stretch>
            <a:fillRect/>
          </a:stretch>
        </p:blipFill>
        <p:spPr>
          <a:xfrm>
            <a:off x="3563664" y="2051050"/>
            <a:ext cx="356792" cy="4229100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Cache Hits"/>
          <p:cNvSpPr txBox="1"/>
          <p:nvPr/>
        </p:nvSpPr>
        <p:spPr>
          <a:xfrm>
            <a:off x="5403651" y="6070599"/>
            <a:ext cx="1232298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Cache Hits</a:t>
            </a:r>
          </a:p>
        </p:txBody>
      </p:sp>
      <p:pic>
        <p:nvPicPr>
          <p:cNvPr id="203" name="cache-hits-1.png" descr="cache-hits-1.png"/>
          <p:cNvPicPr>
            <a:picLocks noChangeAspect="1"/>
          </p:cNvPicPr>
          <p:nvPr/>
        </p:nvPicPr>
        <p:blipFill>
          <a:blip r:embed="rId2">
            <a:extLst/>
          </a:blip>
          <a:srcRect l="9977" r="68308" b="9039"/>
          <a:stretch>
            <a:fillRect/>
          </a:stretch>
        </p:blipFill>
        <p:spPr>
          <a:xfrm>
            <a:off x="6160169" y="2178645"/>
            <a:ext cx="1985567" cy="3846811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(Garant &amp; Jensen 2016)"/>
          <p:cNvSpPr txBox="1"/>
          <p:nvPr/>
        </p:nvSpPr>
        <p:spPr>
          <a:xfrm>
            <a:off x="6482955" y="6356350"/>
            <a:ext cx="2366641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457200">
              <a:defRPr sz="1600" i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(Garant &amp; Jensen 2016)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omparing associational and causal models"/>
          <p:cNvSpPr txBox="1">
            <a:spLocks noGrp="1"/>
          </p:cNvSpPr>
          <p:nvPr>
            <p:ph type="title"/>
          </p:nvPr>
        </p:nvSpPr>
        <p:spPr>
          <a:xfrm>
            <a:off x="219719" y="469900"/>
            <a:ext cx="8704562" cy="571500"/>
          </a:xfrm>
          <a:prstGeom prst="rect">
            <a:avLst/>
          </a:prstGeom>
        </p:spPr>
        <p:txBody>
          <a:bodyPr/>
          <a:lstStyle/>
          <a:p>
            <a:r>
              <a:t>Comparing associational and causal models</a:t>
            </a:r>
          </a:p>
        </p:txBody>
      </p:sp>
      <p:sp>
        <p:nvSpPr>
          <p:cNvPr id="207" name="Compare a state-of the-art associational model (a random forest) to a CGM constructed using greedy equivalence search (GES) (Chickering  &amp; Meek 2002)…"/>
          <p:cNvSpPr txBox="1">
            <a:spLocks noGrp="1"/>
          </p:cNvSpPr>
          <p:nvPr>
            <p:ph type="body" idx="1"/>
          </p:nvPr>
        </p:nvSpPr>
        <p:spPr>
          <a:xfrm>
            <a:off x="984250" y="1320800"/>
            <a:ext cx="7655818" cy="5029200"/>
          </a:xfrm>
          <a:prstGeom prst="rect">
            <a:avLst/>
          </a:prstGeom>
        </p:spPr>
        <p:txBody>
          <a:bodyPr/>
          <a:lstStyle/>
          <a:p>
            <a:pPr marL="243601" indent="-238521">
              <a:defRPr sz="2000"/>
            </a:pPr>
            <a:r>
              <a:t>Compare a state-of the-art associational model (a random forest) to a CGM constructed using 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greedy equivalence search</a:t>
            </a:r>
            <a:r>
              <a:t> (GES) (Chickering </a:t>
            </a:r>
            <a:br/>
            <a:r>
              <a:t>&amp; Meek 2002)</a:t>
            </a:r>
          </a:p>
          <a:p>
            <a:pPr marL="243601" indent="-238521">
              <a:defRPr sz="2000"/>
            </a:pPr>
            <a:r>
              <a:t>Evaluate by </a:t>
            </a:r>
            <a:br/>
            <a:r>
              <a:t>comparing to </a:t>
            </a:r>
            <a:br/>
            <a:r>
              <a:t>“ground truth”  </a:t>
            </a:r>
            <a:br/>
            <a:r>
              <a:t>(experimental </a:t>
            </a:r>
            <a:br/>
            <a:r>
              <a:t>results for all </a:t>
            </a:r>
            <a:br/>
            <a:r>
              <a:t>queries obtained </a:t>
            </a:r>
            <a:br/>
            <a:r>
              <a:t>using a specific </a:t>
            </a:r>
            <a:br/>
            <a:r>
              <a:t>joint setting of </a:t>
            </a:r>
            <a:br/>
            <a:r>
              <a:t>the configuration </a:t>
            </a:r>
            <a:br/>
            <a:r>
              <a:t>parameters).</a:t>
            </a:r>
          </a:p>
        </p:txBody>
      </p:sp>
      <p:pic>
        <p:nvPicPr>
          <p:cNvPr id="208" name="disk-reads.png" descr="disk-reads.png"/>
          <p:cNvPicPr>
            <a:picLocks noChangeAspect="1"/>
          </p:cNvPicPr>
          <p:nvPr/>
        </p:nvPicPr>
        <p:blipFill>
          <a:blip r:embed="rId2">
            <a:extLst/>
          </a:blip>
          <a:srcRect l="75314" r="1436" b="8389"/>
          <a:stretch>
            <a:fillRect/>
          </a:stretch>
        </p:blipFill>
        <p:spPr>
          <a:xfrm>
            <a:off x="3964235" y="2203053"/>
            <a:ext cx="2125863" cy="38742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disk-reads.png" descr="disk-reads.png"/>
          <p:cNvPicPr>
            <a:picLocks noChangeAspect="1"/>
          </p:cNvPicPr>
          <p:nvPr/>
        </p:nvPicPr>
        <p:blipFill>
          <a:blip r:embed="rId2">
            <a:extLst/>
          </a:blip>
          <a:srcRect l="30073" r="47036" b="8089"/>
          <a:stretch>
            <a:fillRect/>
          </a:stretch>
        </p:blipFill>
        <p:spPr>
          <a:xfrm>
            <a:off x="6084664" y="2190750"/>
            <a:ext cx="2093020" cy="3886994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Disk Reads"/>
          <p:cNvSpPr txBox="1"/>
          <p:nvPr/>
        </p:nvSpPr>
        <p:spPr>
          <a:xfrm>
            <a:off x="5378257" y="6070599"/>
            <a:ext cx="1283086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Disk Reads</a:t>
            </a:r>
          </a:p>
        </p:txBody>
      </p:sp>
      <p:pic>
        <p:nvPicPr>
          <p:cNvPr id="211" name="disk-reads.png" descr="disk-reads.png"/>
          <p:cNvPicPr>
            <a:picLocks noChangeAspect="1"/>
          </p:cNvPicPr>
          <p:nvPr/>
        </p:nvPicPr>
        <p:blipFill>
          <a:blip r:embed="rId2">
            <a:extLst/>
          </a:blip>
          <a:srcRect r="95986"/>
          <a:stretch>
            <a:fillRect/>
          </a:stretch>
        </p:blipFill>
        <p:spPr>
          <a:xfrm>
            <a:off x="3520405" y="2025650"/>
            <a:ext cx="367011" cy="4229100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(Garant &amp; Jensen 2016)"/>
          <p:cNvSpPr txBox="1"/>
          <p:nvPr/>
        </p:nvSpPr>
        <p:spPr>
          <a:xfrm>
            <a:off x="6482955" y="6356350"/>
            <a:ext cx="2366641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457200">
              <a:defRPr sz="1600" i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(Garant &amp; Jensen 2016)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David Jensen College of Information &amp; Computer Sciences Computational Social Science Institute University of Massachusetts Amherst"/>
          <p:cNvSpPr txBox="1">
            <a:spLocks noGrp="1"/>
          </p:cNvSpPr>
          <p:nvPr>
            <p:ph type="body" idx="13"/>
          </p:nvPr>
        </p:nvSpPr>
        <p:spPr>
          <a:xfrm>
            <a:off x="1982364" y="2867124"/>
            <a:ext cx="6096001" cy="1498601"/>
          </a:xfrm>
          <a:prstGeom prst="rect">
            <a:avLst/>
          </a:prstGeom>
        </p:spPr>
        <p:txBody>
          <a:bodyPr/>
          <a:lstStyle/>
          <a:p>
            <a:r>
              <a:rPr b="1">
                <a:latin typeface="+mn-lt"/>
                <a:ea typeface="+mn-ea"/>
                <a:cs typeface="+mn-cs"/>
                <a:sym typeface="Helvetica"/>
              </a:rPr>
              <a:t>David Jensen</a:t>
            </a:r>
            <a:r>
              <a:t/>
            </a:r>
            <a:br/>
            <a:r>
              <a:rPr sz="2200"/>
              <a:t>College of Information &amp; Computer Sciences</a:t>
            </a:r>
            <a:br>
              <a:rPr sz="2200"/>
            </a:br>
            <a:r>
              <a:rPr sz="2200"/>
              <a:t>Computational Social Science Institute</a:t>
            </a:r>
            <a:br>
              <a:rPr sz="2200"/>
            </a:br>
            <a:r>
              <a:rPr sz="2200"/>
              <a:t>University of Massachusetts Amherst</a:t>
            </a:r>
          </a:p>
        </p:txBody>
      </p:sp>
      <p:sp>
        <p:nvSpPr>
          <p:cNvPr id="113" name="The Case for  Empirical Evaluation of  Methods for Causal Modeling"/>
          <p:cNvSpPr txBox="1">
            <a:spLocks noGrp="1"/>
          </p:cNvSpPr>
          <p:nvPr>
            <p:ph type="ctrTitle"/>
          </p:nvPr>
        </p:nvSpPr>
        <p:spPr>
          <a:xfrm>
            <a:off x="1421235" y="678606"/>
            <a:ext cx="6657130" cy="1877567"/>
          </a:xfrm>
          <a:prstGeom prst="rect">
            <a:avLst/>
          </a:prstGeom>
        </p:spPr>
        <p:txBody>
          <a:bodyPr/>
          <a:lstStyle/>
          <a:p>
            <a:r>
              <a:t>The Case for </a:t>
            </a:r>
            <a:br/>
            <a:r>
              <a:t>Empirical Evaluation of </a:t>
            </a:r>
            <a:br/>
            <a:r>
              <a:t>Methods for Causal Modeling</a:t>
            </a:r>
          </a:p>
        </p:txBody>
      </p:sp>
      <p:sp>
        <p:nvSpPr>
          <p:cNvPr id="114" name="15 February 2018 Center for Causal Discovery  University of Pittsburgh"/>
          <p:cNvSpPr txBox="1">
            <a:spLocks noGrp="1"/>
          </p:cNvSpPr>
          <p:nvPr>
            <p:ph type="body" idx="14"/>
          </p:nvPr>
        </p:nvSpPr>
        <p:spPr>
          <a:xfrm>
            <a:off x="4392710" y="4660598"/>
            <a:ext cx="3685655" cy="1092201"/>
          </a:xfrm>
          <a:prstGeom prst="rect">
            <a:avLst/>
          </a:prstGeom>
        </p:spPr>
        <p:txBody>
          <a:bodyPr/>
          <a:lstStyle/>
          <a:p>
            <a:pPr>
              <a:defRPr sz="2200"/>
            </a:pPr>
            <a:r>
              <a:t>15 February 2018</a:t>
            </a:r>
            <a:br/>
            <a:r>
              <a:t>Center for Causal Discovery </a:t>
            </a:r>
            <a:br/>
            <a:r>
              <a:t>University of Pittsburgh</a:t>
            </a:r>
          </a:p>
        </p:txBody>
      </p:sp>
      <p:sp>
        <p:nvSpPr>
          <p:cNvPr id="115" name="This work is licensed under a Creative Commons  Attribution-NonCommercial 3.0 Unported License."/>
          <p:cNvSpPr txBox="1"/>
          <p:nvPr/>
        </p:nvSpPr>
        <p:spPr>
          <a:xfrm>
            <a:off x="4622286" y="5996872"/>
            <a:ext cx="3456079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>
              <a:defRPr sz="1200"/>
            </a:pPr>
            <a:r>
              <a:t>This work is licensed under a Creative Commons </a:t>
            </a:r>
            <a:br/>
            <a:r>
              <a:t>Attribution-NonCommercial 3.0 Unported License.</a:t>
            </a:r>
          </a:p>
        </p:txBody>
      </p:sp>
      <p:pic>
        <p:nvPicPr>
          <p:cNvPr id="11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9793" y="6100940"/>
            <a:ext cx="1117601" cy="393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omparing associational and causal models"/>
          <p:cNvSpPr txBox="1">
            <a:spLocks noGrp="1"/>
          </p:cNvSpPr>
          <p:nvPr>
            <p:ph type="title"/>
          </p:nvPr>
        </p:nvSpPr>
        <p:spPr>
          <a:xfrm>
            <a:off x="184100" y="469900"/>
            <a:ext cx="8775800" cy="571500"/>
          </a:xfrm>
          <a:prstGeom prst="rect">
            <a:avLst/>
          </a:prstGeom>
        </p:spPr>
        <p:txBody>
          <a:bodyPr/>
          <a:lstStyle/>
          <a:p>
            <a:r>
              <a:t>Comparing associational and causal models</a:t>
            </a:r>
          </a:p>
        </p:txBody>
      </p:sp>
      <p:sp>
        <p:nvSpPr>
          <p:cNvPr id="215" name="Compare a state-of the-art associational model (a random forest) to a CGM constructed using greedy equivalence search (GES) (Chickering  &amp; Meek 2002)…"/>
          <p:cNvSpPr txBox="1">
            <a:spLocks noGrp="1"/>
          </p:cNvSpPr>
          <p:nvPr>
            <p:ph type="body" idx="1"/>
          </p:nvPr>
        </p:nvSpPr>
        <p:spPr>
          <a:xfrm>
            <a:off x="984250" y="1320800"/>
            <a:ext cx="7655818" cy="5029200"/>
          </a:xfrm>
          <a:prstGeom prst="rect">
            <a:avLst/>
          </a:prstGeom>
        </p:spPr>
        <p:txBody>
          <a:bodyPr/>
          <a:lstStyle/>
          <a:p>
            <a:pPr marL="243601" indent="-238521">
              <a:defRPr sz="2000"/>
            </a:pPr>
            <a:r>
              <a:t>Compare a state-of the-art associational model (a random forest) to a CGM constructed using 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greedy equivalence search</a:t>
            </a:r>
            <a:r>
              <a:t> (GES) (Chickering </a:t>
            </a:r>
            <a:br/>
            <a:r>
              <a:t>&amp; Meek 2002)</a:t>
            </a:r>
          </a:p>
          <a:p>
            <a:pPr marL="243601" indent="-238521">
              <a:defRPr sz="2000"/>
            </a:pPr>
            <a:r>
              <a:t>Evaluate by </a:t>
            </a:r>
            <a:br/>
            <a:r>
              <a:t>comparing to </a:t>
            </a:r>
            <a:br/>
            <a:r>
              <a:t>“ground truth”  </a:t>
            </a:r>
            <a:br/>
            <a:r>
              <a:t>(experimental </a:t>
            </a:r>
            <a:br/>
            <a:r>
              <a:t>results for all </a:t>
            </a:r>
            <a:br/>
            <a:r>
              <a:t>queries obtained </a:t>
            </a:r>
            <a:br/>
            <a:r>
              <a:t>using a specific </a:t>
            </a:r>
            <a:br/>
            <a:r>
              <a:t>joint setting of </a:t>
            </a:r>
            <a:br/>
            <a:r>
              <a:t>the configuration </a:t>
            </a:r>
            <a:br/>
            <a:r>
              <a:t>parameters).</a:t>
            </a:r>
          </a:p>
        </p:txBody>
      </p:sp>
      <p:pic>
        <p:nvPicPr>
          <p:cNvPr id="216" name="disk-reads.png" descr="disk-reads.png"/>
          <p:cNvPicPr>
            <a:picLocks noChangeAspect="1"/>
          </p:cNvPicPr>
          <p:nvPr/>
        </p:nvPicPr>
        <p:blipFill>
          <a:blip r:embed="rId2">
            <a:extLst/>
          </a:blip>
          <a:srcRect l="75314" r="1436" b="8389"/>
          <a:stretch>
            <a:fillRect/>
          </a:stretch>
        </p:blipFill>
        <p:spPr>
          <a:xfrm>
            <a:off x="3964235" y="2203053"/>
            <a:ext cx="2125863" cy="38742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disk-reads.png" descr="disk-reads.png"/>
          <p:cNvPicPr>
            <a:picLocks noChangeAspect="1"/>
          </p:cNvPicPr>
          <p:nvPr/>
        </p:nvPicPr>
        <p:blipFill>
          <a:blip r:embed="rId2">
            <a:extLst/>
          </a:blip>
          <a:srcRect l="30073" r="47036" b="8089"/>
          <a:stretch>
            <a:fillRect/>
          </a:stretch>
        </p:blipFill>
        <p:spPr>
          <a:xfrm>
            <a:off x="6084664" y="2190750"/>
            <a:ext cx="2093020" cy="3886994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Disk Reads"/>
          <p:cNvSpPr txBox="1"/>
          <p:nvPr/>
        </p:nvSpPr>
        <p:spPr>
          <a:xfrm>
            <a:off x="5378257" y="6070599"/>
            <a:ext cx="1283086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Disk Reads</a:t>
            </a:r>
          </a:p>
        </p:txBody>
      </p:sp>
      <p:pic>
        <p:nvPicPr>
          <p:cNvPr id="219" name="disk-reads.png" descr="disk-reads.png"/>
          <p:cNvPicPr>
            <a:picLocks noChangeAspect="1"/>
          </p:cNvPicPr>
          <p:nvPr/>
        </p:nvPicPr>
        <p:blipFill>
          <a:blip r:embed="rId2">
            <a:extLst/>
          </a:blip>
          <a:srcRect r="95986"/>
          <a:stretch>
            <a:fillRect/>
          </a:stretch>
        </p:blipFill>
        <p:spPr>
          <a:xfrm>
            <a:off x="3520405" y="2025650"/>
            <a:ext cx="367011" cy="422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disk-reads.png" descr="disk-reads.png"/>
          <p:cNvPicPr>
            <a:picLocks noChangeAspect="1"/>
          </p:cNvPicPr>
          <p:nvPr/>
        </p:nvPicPr>
        <p:blipFill>
          <a:blip r:embed="rId2">
            <a:extLst/>
          </a:blip>
          <a:srcRect l="7803" r="69759" b="8089"/>
          <a:stretch>
            <a:fillRect/>
          </a:stretch>
        </p:blipFill>
        <p:spPr>
          <a:xfrm>
            <a:off x="6116216" y="2196703"/>
            <a:ext cx="2051647" cy="3886994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(Garant &amp; Jensen 2016)"/>
          <p:cNvSpPr txBox="1"/>
          <p:nvPr/>
        </p:nvSpPr>
        <p:spPr>
          <a:xfrm>
            <a:off x="6482955" y="6356350"/>
            <a:ext cx="2366641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457200">
              <a:defRPr sz="1600" i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(Garant &amp; Jensen 2016)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omparing associational and causal models"/>
          <p:cNvSpPr txBox="1">
            <a:spLocks noGrp="1"/>
          </p:cNvSpPr>
          <p:nvPr>
            <p:ph type="title"/>
          </p:nvPr>
        </p:nvSpPr>
        <p:spPr>
          <a:xfrm>
            <a:off x="112414" y="469900"/>
            <a:ext cx="8919172" cy="571500"/>
          </a:xfrm>
          <a:prstGeom prst="rect">
            <a:avLst/>
          </a:prstGeom>
        </p:spPr>
        <p:txBody>
          <a:bodyPr/>
          <a:lstStyle/>
          <a:p>
            <a:r>
              <a:t>Comparing associational and causal models</a:t>
            </a:r>
          </a:p>
        </p:txBody>
      </p:sp>
      <p:sp>
        <p:nvSpPr>
          <p:cNvPr id="224" name="Compare a state-of the-art associational model (a random forest) to a CGM constructed using greedy equivalence search (GES) (Chickering  &amp; Meek 2002)…"/>
          <p:cNvSpPr txBox="1">
            <a:spLocks noGrp="1"/>
          </p:cNvSpPr>
          <p:nvPr>
            <p:ph type="body" idx="1"/>
          </p:nvPr>
        </p:nvSpPr>
        <p:spPr>
          <a:xfrm>
            <a:off x="984250" y="1320800"/>
            <a:ext cx="7655818" cy="5029200"/>
          </a:xfrm>
          <a:prstGeom prst="rect">
            <a:avLst/>
          </a:prstGeom>
        </p:spPr>
        <p:txBody>
          <a:bodyPr/>
          <a:lstStyle/>
          <a:p>
            <a:pPr marL="243601" indent="-238521">
              <a:defRPr sz="2000"/>
            </a:pPr>
            <a:r>
              <a:t>Compare a state-of the-art associational model (a random forest) to a CGM constructed using 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greedy equivalence search</a:t>
            </a:r>
            <a:r>
              <a:t> (GES) (Chickering </a:t>
            </a:r>
            <a:br/>
            <a:r>
              <a:t>&amp; Meek 2002)</a:t>
            </a:r>
          </a:p>
          <a:p>
            <a:pPr marL="243601" indent="-238521">
              <a:defRPr sz="2000"/>
            </a:pPr>
            <a:r>
              <a:t>Evaluate by </a:t>
            </a:r>
            <a:br/>
            <a:r>
              <a:t>comparing to </a:t>
            </a:r>
            <a:br/>
            <a:r>
              <a:t>“ground truth”  </a:t>
            </a:r>
            <a:br/>
            <a:r>
              <a:t>(experimental </a:t>
            </a:r>
            <a:br/>
            <a:r>
              <a:t>results for all </a:t>
            </a:r>
            <a:br/>
            <a:r>
              <a:t>queries obtained </a:t>
            </a:r>
            <a:br/>
            <a:r>
              <a:t>using a specific </a:t>
            </a:r>
            <a:br/>
            <a:r>
              <a:t>joint setting of </a:t>
            </a:r>
            <a:br/>
            <a:r>
              <a:t>the configuration </a:t>
            </a:r>
            <a:br/>
            <a:r>
              <a:t>parameters).</a:t>
            </a:r>
          </a:p>
        </p:txBody>
      </p:sp>
      <p:pic>
        <p:nvPicPr>
          <p:cNvPr id="225" name="runtime-1.png" descr="runtime-1.png"/>
          <p:cNvPicPr>
            <a:picLocks noChangeAspect="1"/>
          </p:cNvPicPr>
          <p:nvPr/>
        </p:nvPicPr>
        <p:blipFill>
          <a:blip r:embed="rId2">
            <a:extLst/>
          </a:blip>
          <a:srcRect r="95457"/>
          <a:stretch>
            <a:fillRect/>
          </a:stretch>
        </p:blipFill>
        <p:spPr>
          <a:xfrm>
            <a:off x="3496195" y="2076450"/>
            <a:ext cx="415331" cy="422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runtime-1.png" descr="runtime-1.png"/>
          <p:cNvPicPr>
            <a:picLocks noChangeAspect="1"/>
          </p:cNvPicPr>
          <p:nvPr/>
        </p:nvPicPr>
        <p:blipFill>
          <a:blip r:embed="rId2">
            <a:extLst/>
          </a:blip>
          <a:srcRect l="31560" t="4021" r="46220" b="8779"/>
          <a:stretch>
            <a:fillRect/>
          </a:stretch>
        </p:blipFill>
        <p:spPr>
          <a:xfrm>
            <a:off x="6128121" y="2347118"/>
            <a:ext cx="2031704" cy="36877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runtime-1.png" descr="runtime-1.png"/>
          <p:cNvPicPr>
            <a:picLocks noChangeAspect="1"/>
          </p:cNvPicPr>
          <p:nvPr/>
        </p:nvPicPr>
        <p:blipFill>
          <a:blip r:embed="rId2">
            <a:extLst/>
          </a:blip>
          <a:srcRect l="75692" t="4021" r="1752" b="8779"/>
          <a:stretch>
            <a:fillRect/>
          </a:stretch>
        </p:blipFill>
        <p:spPr>
          <a:xfrm>
            <a:off x="3983285" y="2347118"/>
            <a:ext cx="2062462" cy="3687764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Runtime"/>
          <p:cNvSpPr txBox="1"/>
          <p:nvPr/>
        </p:nvSpPr>
        <p:spPr>
          <a:xfrm>
            <a:off x="5537038" y="6070599"/>
            <a:ext cx="96552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Runtime</a:t>
            </a:r>
          </a:p>
        </p:txBody>
      </p:sp>
      <p:sp>
        <p:nvSpPr>
          <p:cNvPr id="229" name="(Garant &amp; Jensen 2016)"/>
          <p:cNvSpPr txBox="1"/>
          <p:nvPr/>
        </p:nvSpPr>
        <p:spPr>
          <a:xfrm>
            <a:off x="6482955" y="6356350"/>
            <a:ext cx="2366641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457200">
              <a:defRPr sz="1600" i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(Garant &amp; Jensen 2016)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omparing associational and causal models"/>
          <p:cNvSpPr txBox="1">
            <a:spLocks noGrp="1"/>
          </p:cNvSpPr>
          <p:nvPr>
            <p:ph type="title"/>
          </p:nvPr>
        </p:nvSpPr>
        <p:spPr>
          <a:xfrm>
            <a:off x="312985" y="469900"/>
            <a:ext cx="8518030" cy="571500"/>
          </a:xfrm>
          <a:prstGeom prst="rect">
            <a:avLst/>
          </a:prstGeom>
        </p:spPr>
        <p:txBody>
          <a:bodyPr/>
          <a:lstStyle/>
          <a:p>
            <a:r>
              <a:t>Comparing associational and causal models</a:t>
            </a:r>
          </a:p>
        </p:txBody>
      </p:sp>
      <p:sp>
        <p:nvSpPr>
          <p:cNvPr id="232" name="Compare a state-of the-art associational model (a random forest) to a CGM constructed using greedy equivalence search (GES) (Chickering  &amp; Meek 2002)…"/>
          <p:cNvSpPr txBox="1">
            <a:spLocks noGrp="1"/>
          </p:cNvSpPr>
          <p:nvPr>
            <p:ph type="body" idx="1"/>
          </p:nvPr>
        </p:nvSpPr>
        <p:spPr>
          <a:xfrm>
            <a:off x="984250" y="1320800"/>
            <a:ext cx="7655818" cy="5029200"/>
          </a:xfrm>
          <a:prstGeom prst="rect">
            <a:avLst/>
          </a:prstGeom>
        </p:spPr>
        <p:txBody>
          <a:bodyPr/>
          <a:lstStyle/>
          <a:p>
            <a:pPr marL="243601" indent="-238521">
              <a:defRPr sz="2000"/>
            </a:pPr>
            <a:r>
              <a:t>Compare a state-of the-art associational model (a random forest) to a CGM constructed using 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greedy equivalence search</a:t>
            </a:r>
            <a:r>
              <a:t> (GES) (Chickering </a:t>
            </a:r>
            <a:br/>
            <a:r>
              <a:t>&amp; Meek 2002)</a:t>
            </a:r>
          </a:p>
          <a:p>
            <a:pPr marL="243601" indent="-238521">
              <a:defRPr sz="2000"/>
            </a:pPr>
            <a:r>
              <a:t>Evaluate by </a:t>
            </a:r>
            <a:br/>
            <a:r>
              <a:t>comparing to </a:t>
            </a:r>
            <a:br/>
            <a:r>
              <a:t>“ground truth”  </a:t>
            </a:r>
            <a:br/>
            <a:r>
              <a:t>(experimental </a:t>
            </a:r>
            <a:br/>
            <a:r>
              <a:t>results for all </a:t>
            </a:r>
            <a:br/>
            <a:r>
              <a:t>queries obtained </a:t>
            </a:r>
            <a:br/>
            <a:r>
              <a:t>using a specific </a:t>
            </a:r>
            <a:br/>
            <a:r>
              <a:t>joint setting of </a:t>
            </a:r>
            <a:br/>
            <a:r>
              <a:t>the configuration </a:t>
            </a:r>
            <a:br/>
            <a:r>
              <a:t>parameters).</a:t>
            </a:r>
          </a:p>
        </p:txBody>
      </p:sp>
      <p:pic>
        <p:nvPicPr>
          <p:cNvPr id="233" name="runtime-1.png" descr="runtime-1.png"/>
          <p:cNvPicPr>
            <a:picLocks noChangeAspect="1"/>
          </p:cNvPicPr>
          <p:nvPr/>
        </p:nvPicPr>
        <p:blipFill>
          <a:blip r:embed="rId2">
            <a:extLst/>
          </a:blip>
          <a:srcRect r="95457"/>
          <a:stretch>
            <a:fillRect/>
          </a:stretch>
        </p:blipFill>
        <p:spPr>
          <a:xfrm>
            <a:off x="3496195" y="2076450"/>
            <a:ext cx="415331" cy="422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runtime-1.png" descr="runtime-1.png"/>
          <p:cNvPicPr>
            <a:picLocks noChangeAspect="1"/>
          </p:cNvPicPr>
          <p:nvPr/>
        </p:nvPicPr>
        <p:blipFill>
          <a:blip r:embed="rId2">
            <a:extLst/>
          </a:blip>
          <a:srcRect l="31560" t="4021" r="46220" b="8779"/>
          <a:stretch>
            <a:fillRect/>
          </a:stretch>
        </p:blipFill>
        <p:spPr>
          <a:xfrm>
            <a:off x="6128121" y="2347118"/>
            <a:ext cx="2031704" cy="36877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runtime-1.png" descr="runtime-1.png"/>
          <p:cNvPicPr>
            <a:picLocks noChangeAspect="1"/>
          </p:cNvPicPr>
          <p:nvPr/>
        </p:nvPicPr>
        <p:blipFill>
          <a:blip r:embed="rId2">
            <a:extLst/>
          </a:blip>
          <a:srcRect l="75692" t="4021" r="1752" b="8779"/>
          <a:stretch>
            <a:fillRect/>
          </a:stretch>
        </p:blipFill>
        <p:spPr>
          <a:xfrm>
            <a:off x="3983285" y="2347118"/>
            <a:ext cx="2062462" cy="3687764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Runtime"/>
          <p:cNvSpPr txBox="1"/>
          <p:nvPr/>
        </p:nvSpPr>
        <p:spPr>
          <a:xfrm>
            <a:off x="5537038" y="6070599"/>
            <a:ext cx="96552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Runtime</a:t>
            </a:r>
          </a:p>
        </p:txBody>
      </p:sp>
      <p:pic>
        <p:nvPicPr>
          <p:cNvPr id="237" name="runtime-1.png" descr="runtime-1.png"/>
          <p:cNvPicPr>
            <a:picLocks noChangeAspect="1"/>
          </p:cNvPicPr>
          <p:nvPr/>
        </p:nvPicPr>
        <p:blipFill>
          <a:blip r:embed="rId2">
            <a:extLst/>
          </a:blip>
          <a:srcRect l="9845" t="4021" r="68324" b="8779"/>
          <a:stretch>
            <a:fillRect/>
          </a:stretch>
        </p:blipFill>
        <p:spPr>
          <a:xfrm>
            <a:off x="6128122" y="2347118"/>
            <a:ext cx="1996083" cy="3687764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(Garant &amp; Jensen 2016)"/>
          <p:cNvSpPr txBox="1"/>
          <p:nvPr/>
        </p:nvSpPr>
        <p:spPr>
          <a:xfrm>
            <a:off x="6482955" y="6356350"/>
            <a:ext cx="2366641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457200">
              <a:defRPr sz="1600" i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(Garant &amp; Jensen 2016)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ome conclus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Some conclusions</a:t>
            </a:r>
          </a:p>
        </p:txBody>
      </p:sp>
      <p:sp>
        <p:nvSpPr>
          <p:cNvPr id="241" name="Existence proof — Existing methods can learn a reasonably accurate causal graphical model of a real system using observational data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>
                <a:latin typeface="+mn-lt"/>
                <a:ea typeface="+mn-ea"/>
                <a:cs typeface="+mn-cs"/>
                <a:sym typeface="Helvetica"/>
              </a:rPr>
              <a:t>Existence proof</a:t>
            </a:r>
            <a:r>
              <a:t> — Existing methods can learn a reasonably accurate causal graphical model of a real system using observational data.</a:t>
            </a:r>
          </a:p>
          <a:p>
            <a:r>
              <a:rPr b="1">
                <a:latin typeface="+mn-lt"/>
                <a:ea typeface="+mn-ea"/>
                <a:cs typeface="+mn-cs"/>
                <a:sym typeface="Helvetica"/>
              </a:rPr>
              <a:t>Comparative performance</a:t>
            </a:r>
            <a:r>
              <a:t> — </a:t>
            </a:r>
            <a:br/>
            <a:r>
              <a:t>GES appears to outperform </a:t>
            </a:r>
            <a:br/>
            <a:r>
              <a:t>MMHC and PC on this task, </a:t>
            </a:r>
            <a:br/>
            <a:r>
              <a:t>both in terms of expected </a:t>
            </a:r>
            <a:br/>
            <a:r>
              <a:t>value and variance.</a:t>
            </a:r>
          </a:p>
          <a:p>
            <a:r>
              <a:rPr b="1">
                <a:latin typeface="+mn-lt"/>
                <a:ea typeface="+mn-ea"/>
                <a:cs typeface="+mn-cs"/>
                <a:sym typeface="Helvetica"/>
              </a:rPr>
              <a:t>Practical observations</a:t>
            </a:r>
            <a:r>
              <a:t> — Not all structure errors are created equal.  Errors of existence and direction on many edges do not substantially reduce accuracy on estimates of causal effect on this task.</a:t>
            </a:r>
          </a:p>
        </p:txBody>
      </p:sp>
      <p:sp>
        <p:nvSpPr>
          <p:cNvPr id="2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grpSp>
        <p:nvGrpSpPr>
          <p:cNvPr id="246" name="Group"/>
          <p:cNvGrpSpPr/>
          <p:nvPr/>
        </p:nvGrpSpPr>
        <p:grpSpPr>
          <a:xfrm>
            <a:off x="5162550" y="2703823"/>
            <a:ext cx="3078297" cy="1634441"/>
            <a:chOff x="0" y="0"/>
            <a:chExt cx="3078296" cy="1634440"/>
          </a:xfrm>
        </p:grpSpPr>
        <p:pic>
          <p:nvPicPr>
            <p:cNvPr id="243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62955" y="0"/>
              <a:ext cx="2515342" cy="16344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4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37603" y="0"/>
              <a:ext cx="356703" cy="16344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5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549027"/>
              <a:ext cx="241300" cy="3522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99"/>
                                        <p:tgtEl>
                                          <p:spTgt spid="2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499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499"/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99"/>
                            </p:stCondLst>
                            <p:childTnLst>
                              <p:par>
                                <p:cTn id="17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499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499"/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" grpId="1" build="p" bldLvl="5" animBg="1" advAuto="0"/>
      <p:bldP spid="246" grpId="2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hallenges of  evaluating techniques  for causal model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Challenges of </a:t>
            </a:r>
            <a:br/>
            <a:r>
              <a:t>evaluating techniques </a:t>
            </a:r>
            <a:br/>
            <a:r>
              <a:t>for causal modeling</a:t>
            </a:r>
          </a:p>
        </p:txBody>
      </p:sp>
      <p:sp>
        <p:nvSpPr>
          <p:cNvPr id="2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redictive accuracy is insufficie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Predictive accuracy is insufficient</a:t>
            </a:r>
          </a:p>
        </p:txBody>
      </p:sp>
      <p:sp>
        <p:nvSpPr>
          <p:cNvPr id="252" name="Predictive accuracy on held-out observational data underdetermines accuracy of causal inference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Predictive accuracy on held-out observational data 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underdetermines</a:t>
            </a:r>
            <a:r>
              <a:t> accuracy of causal inference.  </a:t>
            </a:r>
          </a:p>
          <a:p>
            <a:r>
              <a:t>Predictive accuracy is nearly a necessary condition, but it is 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not</a:t>
            </a:r>
            <a:r>
              <a:t> a sufficient condition.</a:t>
            </a:r>
          </a:p>
          <a:p>
            <a:pPr lvl="1"/>
            <a:r>
              <a:t>Typically, the interventional distribution differs substantially from the observational distribution.</a:t>
            </a:r>
          </a:p>
          <a:p>
            <a:pPr lvl="1"/>
            <a:r>
              <a:t>Thus, observational data alone are insufficient.</a:t>
            </a:r>
          </a:p>
          <a:p>
            <a:r>
              <a:t>This renders insufficient a set of methods for empirical evaluation long-developed and used </a:t>
            </a:r>
            <a:br/>
            <a:r>
              <a:t>within the machine learning community (e.g., </a:t>
            </a:r>
            <a:br/>
            <a:r>
              <a:t>cross-validation, specific accuracy measures, etc.)</a:t>
            </a:r>
          </a:p>
        </p:txBody>
      </p:sp>
      <p:sp>
        <p:nvSpPr>
          <p:cNvPr id="2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In addition to this technical barrier there are sociological and cultural barriers as well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 addition to this technical barrier</a:t>
            </a:r>
            <a:br/>
            <a:r>
              <a:t>there are sociological and cultural barriers as well…</a:t>
            </a:r>
          </a:p>
        </p:txBody>
      </p:sp>
      <p:sp>
        <p:nvSpPr>
          <p:cNvPr id="2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Diverse research communiti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Diverse research communities</a:t>
            </a:r>
          </a:p>
        </p:txBody>
      </p:sp>
      <p:sp>
        <p:nvSpPr>
          <p:cNvPr id="259" name="Several diverse research communities have developed methods for causal inference and modeling from observational data,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Several diverse research communities have developed methods for causal inference and modeling from observational data, </a:t>
            </a:r>
          </a:p>
          <a:p>
            <a:r>
              <a:t>These include...</a:t>
            </a:r>
          </a:p>
          <a:p>
            <a:pPr lvl="1"/>
            <a:r>
              <a:t>CS, Statistics, Philosophy –&gt; 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CGMs</a:t>
            </a:r>
          </a:p>
          <a:p>
            <a:pPr lvl="1"/>
            <a:r>
              <a:t>Stats, Social Science, Econ –&gt; 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POF (PS, IV, ITS, etc.)</a:t>
            </a:r>
          </a:p>
          <a:p>
            <a:pPr lvl="1"/>
            <a:r>
              <a:t>Physics, CS –&gt; 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Distributional methods</a:t>
            </a:r>
          </a:p>
          <a:p>
            <a:r>
              <a:t>Each of these communities favors specific task definitions, standards, and traditions</a:t>
            </a:r>
          </a:p>
        </p:txBody>
      </p:sp>
      <p:sp>
        <p:nvSpPr>
          <p:cNvPr id="2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99"/>
                                        <p:tgtEl>
                                          <p:spTgt spid="2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499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499"/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499"/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499"/>
                                        <p:tgtEl>
                                          <p:spTgt spid="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499"/>
                                        <p:tgtEl>
                                          <p:spTgt spid="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499"/>
                                        <p:tgtEl>
                                          <p:spTgt spid="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1" build="p" bldLvl="5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Example: Machine learn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Example: Machine learning</a:t>
            </a:r>
          </a:p>
        </p:txBody>
      </p:sp>
      <p:sp>
        <p:nvSpPr>
          <p:cNvPr id="263" name="Traditional work in ML makes empirical evaluation look relatively eas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Traditional work in ML makes empirical evaluation look relatively easy</a:t>
            </a:r>
          </a:p>
          <a:p>
            <a:pPr lvl="1"/>
            <a:r>
              <a:rPr i="1">
                <a:latin typeface="+mn-lt"/>
                <a:ea typeface="+mn-ea"/>
                <a:cs typeface="+mn-cs"/>
                <a:sym typeface="Helvetica"/>
              </a:rPr>
              <a:t>Tasks</a:t>
            </a:r>
            <a:r>
              <a:t> — Long-studied and widely applicable tasks</a:t>
            </a:r>
            <a:br/>
            <a:r>
              <a:t>(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e.g.,</a:t>
            </a:r>
            <a:r>
              <a:t> conditional probability estimation)</a:t>
            </a:r>
          </a:p>
          <a:p>
            <a:pPr lvl="1"/>
            <a:r>
              <a:rPr i="1">
                <a:latin typeface="+mn-lt"/>
                <a:ea typeface="+mn-ea"/>
                <a:cs typeface="+mn-cs"/>
                <a:sym typeface="Helvetica"/>
              </a:rPr>
              <a:t>Evaluation methods</a:t>
            </a:r>
            <a:r>
              <a:t> — Well-established methods including cross-validation, temporal partitioning of test sets, ROC analysis, etc.</a:t>
            </a:r>
          </a:p>
          <a:p>
            <a:pPr lvl="1"/>
            <a:r>
              <a:rPr i="1">
                <a:latin typeface="+mn-lt"/>
                <a:ea typeface="+mn-ea"/>
                <a:cs typeface="+mn-cs"/>
                <a:sym typeface="Helvetica"/>
              </a:rPr>
              <a:t>Resources</a:t>
            </a:r>
            <a:r>
              <a:t> — Large repositories of real-world data sets and software for performing empirical evaluation.</a:t>
            </a:r>
          </a:p>
          <a:p>
            <a:r>
              <a:t>Many other examples in CS: IR (TREC); Robotics (RoboCup); RL (Backgammon); Deep RL (Atari 2600)</a:t>
            </a:r>
          </a:p>
        </p:txBody>
      </p:sp>
      <p:sp>
        <p:nvSpPr>
          <p:cNvPr id="2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99"/>
                                        <p:tgtEl>
                                          <p:spTgt spid="2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499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499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499"/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499"/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499"/>
                                        <p:tgtEl>
                                          <p:spTgt spid="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1" build="p" bldLvl="5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What is the task of causal modeling?"/>
          <p:cNvSpPr txBox="1">
            <a:spLocks noGrp="1"/>
          </p:cNvSpPr>
          <p:nvPr>
            <p:ph type="title"/>
          </p:nvPr>
        </p:nvSpPr>
        <p:spPr>
          <a:xfrm>
            <a:off x="829071" y="469900"/>
            <a:ext cx="7485858" cy="571500"/>
          </a:xfrm>
          <a:prstGeom prst="rect">
            <a:avLst/>
          </a:prstGeom>
        </p:spPr>
        <p:txBody>
          <a:bodyPr/>
          <a:lstStyle/>
          <a:p>
            <a:r>
              <a:t>What is the </a:t>
            </a:r>
            <a:r>
              <a:rPr i="1"/>
              <a:t>task</a:t>
            </a:r>
            <a:r>
              <a:t> of causal modeling?</a:t>
            </a:r>
          </a:p>
        </p:txBody>
      </p:sp>
      <p:sp>
        <p:nvSpPr>
          <p:cNvPr id="267" name="One formulation — Given an arbitrary intervention X in a system of interest, estimate the effect on some set of outcomes Y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i="1">
                <a:latin typeface="+mn-lt"/>
                <a:ea typeface="+mn-ea"/>
                <a:cs typeface="+mn-cs"/>
                <a:sym typeface="Helvetica"/>
              </a:rPr>
              <a:t>One formulation</a:t>
            </a:r>
            <a:r>
              <a:t> — Given an arbitrary intervention </a:t>
            </a:r>
            <a:r>
              <a:rPr b="1" i="1">
                <a:latin typeface="+mn-lt"/>
                <a:ea typeface="+mn-ea"/>
                <a:cs typeface="+mn-cs"/>
                <a:sym typeface="Helvetica"/>
              </a:rPr>
              <a:t>X</a:t>
            </a:r>
            <a:r>
              <a:t> in a system of interest, estimate the effect on some set of outcomes </a:t>
            </a:r>
            <a:r>
              <a:rPr b="1" i="1">
                <a:latin typeface="+mn-lt"/>
                <a:ea typeface="+mn-ea"/>
                <a:cs typeface="+mn-cs"/>
                <a:sym typeface="Helvetica"/>
              </a:rPr>
              <a:t>Y</a:t>
            </a:r>
            <a:r>
              <a:t>.</a:t>
            </a:r>
          </a:p>
          <a:p>
            <a:r>
              <a:t>However, there are many alternative formulations</a:t>
            </a:r>
          </a:p>
          <a:p>
            <a:pPr lvl="1"/>
            <a:r>
              <a:rPr i="1">
                <a:latin typeface="+mn-lt"/>
                <a:ea typeface="+mn-ea"/>
                <a:cs typeface="+mn-cs"/>
                <a:sym typeface="Helvetica"/>
              </a:rPr>
              <a:t>Potential Outcomes Framework</a:t>
            </a:r>
            <a:r>
              <a:t> — Given an intervention on a single binary treatment 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X</a:t>
            </a:r>
            <a:r>
              <a:t>, estimate the effect on a single continuous outcome 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Y</a:t>
            </a:r>
            <a:r>
              <a:t>.</a:t>
            </a:r>
          </a:p>
          <a:p>
            <a:pPr lvl="1"/>
            <a:r>
              <a:rPr i="1">
                <a:latin typeface="+mn-lt"/>
                <a:ea typeface="+mn-ea"/>
                <a:cs typeface="+mn-cs"/>
                <a:sym typeface="Helvetica"/>
              </a:rPr>
              <a:t>Reinforcement learning</a:t>
            </a:r>
            <a:r>
              <a:t> — Given an action policy 𝜋, estimate the long-term discounted reward of following that policy.</a:t>
            </a:r>
          </a:p>
          <a:p>
            <a:pPr lvl="1"/>
            <a:r>
              <a:rPr i="1">
                <a:latin typeface="+mn-lt"/>
                <a:ea typeface="+mn-ea"/>
                <a:cs typeface="+mn-cs"/>
                <a:sym typeface="Helvetica"/>
              </a:rPr>
              <a:t>Structure only</a:t>
            </a:r>
            <a:r>
              <a:t> — Determine whether </a:t>
            </a:r>
            <a:r>
              <a:rPr b="1" i="1">
                <a:latin typeface="+mn-lt"/>
                <a:ea typeface="+mn-ea"/>
                <a:cs typeface="+mn-cs"/>
                <a:sym typeface="Helvetica"/>
              </a:rPr>
              <a:t>X</a:t>
            </a:r>
            <a:r>
              <a:t> causes </a:t>
            </a:r>
            <a:r>
              <a:rPr b="1" i="1">
                <a:latin typeface="+mn-lt"/>
                <a:ea typeface="+mn-ea"/>
                <a:cs typeface="+mn-cs"/>
                <a:sym typeface="Helvetica"/>
              </a:rPr>
              <a:t>Y</a:t>
            </a:r>
            <a:r>
              <a:t>.</a:t>
            </a:r>
          </a:p>
        </p:txBody>
      </p:sp>
      <p:sp>
        <p:nvSpPr>
          <p:cNvPr id="2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99"/>
                                        <p:tgtEl>
                                          <p:spTgt spid="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499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499"/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499"/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499"/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499"/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1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26499" y="6527800"/>
            <a:ext cx="165101" cy="254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1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89340">
            <a:off x="640956" y="913348"/>
            <a:ext cx="7862088" cy="8257104"/>
          </a:xfrm>
          <a:prstGeom prst="rect">
            <a:avLst/>
          </a:prstGeom>
          <a:ln w="6350">
            <a:solidFill>
              <a:srgbClr val="A6AAA9"/>
            </a:solidFill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</p:pic>
      <p:pic>
        <p:nvPicPr>
          <p:cNvPr id="120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17551" b="8856"/>
          <a:stretch>
            <a:fillRect/>
          </a:stretch>
        </p:blipFill>
        <p:spPr>
          <a:xfrm>
            <a:off x="1901141" y="4057451"/>
            <a:ext cx="2171481" cy="2400500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75000"/>
              </a:srgbClr>
            </a:outerShdw>
          </a:effectLst>
        </p:spPr>
      </p:pic>
      <p:pic>
        <p:nvPicPr>
          <p:cNvPr id="121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5110" r="958"/>
          <a:stretch>
            <a:fillRect/>
          </a:stretch>
        </p:blipFill>
        <p:spPr>
          <a:xfrm>
            <a:off x="4893766" y="4057451"/>
            <a:ext cx="2254995" cy="2400698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1" animBg="1" advAuto="0"/>
      <p:bldP spid="121" grpId="2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tructure-only is not well-specifie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Structure-only is not well-specified</a:t>
            </a:r>
          </a:p>
        </p:txBody>
      </p:sp>
      <p:sp>
        <p:nvSpPr>
          <p:cNvPr id="271" name="The structure-only task — “Does X causes Y” — is not a well-specified task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structure-only task — “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Does </a:t>
            </a:r>
            <a:r>
              <a:rPr b="1" i="1">
                <a:latin typeface="+mn-lt"/>
                <a:ea typeface="+mn-ea"/>
                <a:cs typeface="+mn-cs"/>
                <a:sym typeface="Helvetica"/>
              </a:rPr>
              <a:t>X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 causes </a:t>
            </a:r>
            <a:r>
              <a:rPr b="1" i="1">
                <a:latin typeface="+mn-lt"/>
                <a:ea typeface="+mn-ea"/>
                <a:cs typeface="+mn-cs"/>
                <a:sym typeface="Helvetica"/>
              </a:rPr>
              <a:t>Y”</a:t>
            </a:r>
            <a:r>
              <a:t> — is not a well-specified task.</a:t>
            </a:r>
          </a:p>
          <a:p>
            <a:r>
              <a:t>An answer (“Yes”) for a specific variable pair {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x,y</a:t>
            </a:r>
            <a:r>
              <a:t>} specifies neither 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the magnitude of effect</a:t>
            </a:r>
            <a:r>
              <a:t> nor the 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conditions under which the effect occurs</a:t>
            </a:r>
            <a:r>
              <a:t>.</a:t>
            </a:r>
          </a:p>
          <a:p>
            <a:r>
              <a:rPr i="1">
                <a:latin typeface="+mn-lt"/>
                <a:ea typeface="+mn-ea"/>
                <a:cs typeface="+mn-cs"/>
                <a:sym typeface="Helvetica"/>
              </a:rPr>
              <a:t>Any answer can be valid</a:t>
            </a:r>
            <a:r>
              <a:t>, given a particular effect-size threshold, sample size, and marginal distribution of other potential causes of 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y</a:t>
            </a:r>
            <a:r>
              <a:t>.</a:t>
            </a:r>
          </a:p>
          <a:p>
            <a:r>
              <a:t>A well-specified answer would also specify the strength-of-effect and the conditioning set under which those effects occur.</a:t>
            </a:r>
          </a:p>
        </p:txBody>
      </p:sp>
      <p:sp>
        <p:nvSpPr>
          <p:cNvPr id="2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rrent dominant method: Structural evalu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Current dominant method: Structural evaluation</a:t>
            </a:r>
          </a:p>
        </p:txBody>
      </p:sp>
      <p:sp>
        <p:nvSpPr>
          <p:cNvPr id="2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rrent evaluation method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Current evaluation methods</a:t>
            </a:r>
          </a:p>
        </p:txBody>
      </p:sp>
      <p:sp>
        <p:nvSpPr>
          <p:cNvPr id="278" name="Multiple types of methods are currently used to evaluate practical techniques for causal modeling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Multiple types of methods are currently used to evaluate practical techniques for causal modeling</a:t>
            </a:r>
          </a:p>
          <a:p>
            <a:r>
              <a:t>These include:</a:t>
            </a:r>
          </a:p>
          <a:p>
            <a:pPr lvl="1"/>
            <a:r>
              <a:t>Theoretical analysis (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e.g.</a:t>
            </a:r>
            <a:r>
              <a:t>, soundness and completeness theorems)</a:t>
            </a:r>
          </a:p>
          <a:p>
            <a:pPr lvl="1"/>
            <a:r>
              <a:t>Innovative forms of empirical evidence (stay tuned)</a:t>
            </a:r>
          </a:p>
          <a:p>
            <a:r>
              <a:t>However, at least for work on CGMs, one method of evaluation is dominant — 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Assessing structural accuracy on models learned from synthetic data</a:t>
            </a:r>
            <a:r>
              <a:t>.</a:t>
            </a:r>
          </a:p>
        </p:txBody>
      </p:sp>
      <p:sp>
        <p:nvSpPr>
          <p:cNvPr id="2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99"/>
                                        <p:tgtEl>
                                          <p:spTgt spid="2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499"/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499"/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499"/>
                                        <p:tgtEl>
                                          <p:spTgt spid="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499"/>
                                        <p:tgtEl>
                                          <p:spTgt spid="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499"/>
                                        <p:tgtEl>
                                          <p:spTgt spid="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" grpId="1" build="p" animBg="1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tructural accuracy on synthetic dat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Structural accuracy on synthetic data</a:t>
            </a:r>
          </a:p>
        </p:txBody>
      </p:sp>
      <p:sp>
        <p:nvSpPr>
          <p:cNvPr id="282" name="Given…"/>
          <p:cNvSpPr txBox="1">
            <a:spLocks noGrp="1"/>
          </p:cNvSpPr>
          <p:nvPr>
            <p:ph type="body" idx="1"/>
          </p:nvPr>
        </p:nvSpPr>
        <p:spPr>
          <a:xfrm>
            <a:off x="1901775" y="1320800"/>
            <a:ext cx="5340450" cy="49530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</a:pPr>
            <a:r>
              <a:rPr b="1">
                <a:latin typeface="+mn-lt"/>
                <a:ea typeface="+mn-ea"/>
                <a:cs typeface="+mn-cs"/>
                <a:sym typeface="Helvetica"/>
              </a:rPr>
              <a:t>Given</a:t>
            </a:r>
          </a:p>
          <a:p>
            <a:pPr marL="0" lvl="1" indent="228600">
              <a:buSzTx/>
              <a:buFontTx/>
              <a:buNone/>
            </a:pPr>
            <a:r>
              <a:t>A technique 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T</a:t>
            </a:r>
            <a:r>
              <a:t> for that constructs a DAG from observational data</a:t>
            </a:r>
          </a:p>
          <a:p>
            <a:pPr marL="0" lvl="1" indent="228600">
              <a:buSzTx/>
              <a:buFontTx/>
              <a:buNone/>
            </a:pPr>
            <a:r>
              <a:t>A fully specified causal graphical model 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M*</a:t>
            </a:r>
            <a:r>
              <a:t> consisting of a DAG 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D* </a:t>
            </a:r>
            <a:r>
              <a:t>and set of CPDs</a:t>
            </a:r>
          </a:p>
          <a:p>
            <a:pPr marL="0" indent="0">
              <a:buSzTx/>
              <a:buFontTx/>
              <a:buNone/>
            </a:pPr>
            <a:r>
              <a:rPr b="1">
                <a:latin typeface="+mn-lt"/>
                <a:ea typeface="+mn-ea"/>
                <a:cs typeface="+mn-cs"/>
                <a:sym typeface="Helvetica"/>
              </a:rPr>
              <a:t>Generate data</a:t>
            </a:r>
            <a:r>
              <a:t/>
            </a:r>
            <a:br/>
            <a:r>
              <a:t>Generate a data sample 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S</a:t>
            </a:r>
            <a:r>
              <a:t> from 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M*</a:t>
            </a:r>
          </a:p>
          <a:p>
            <a:pPr marL="0" indent="0">
              <a:buSzTx/>
              <a:buFontTx/>
              <a:buNone/>
            </a:pPr>
            <a:r>
              <a:rPr b="1">
                <a:latin typeface="+mn-lt"/>
                <a:ea typeface="+mn-ea"/>
                <a:cs typeface="+mn-cs"/>
                <a:sym typeface="Helvetica"/>
              </a:rPr>
              <a:t>Learn model</a:t>
            </a:r>
            <a:r>
              <a:t> </a:t>
            </a:r>
            <a:br/>
            <a:r>
              <a:t>Apply 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T</a:t>
            </a:r>
            <a:r>
              <a:t> to learn a DAG D</a:t>
            </a:r>
            <a:r>
              <a:rPr baseline="-5999"/>
              <a:t>T </a:t>
            </a:r>
            <a:r>
              <a:t>from 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S</a:t>
            </a:r>
          </a:p>
          <a:p>
            <a:pPr marL="0" indent="0">
              <a:buSzTx/>
              <a:buFontTx/>
              <a:buNone/>
            </a:pPr>
            <a:r>
              <a:rPr b="1">
                <a:latin typeface="+mn-lt"/>
                <a:ea typeface="+mn-ea"/>
                <a:cs typeface="+mn-cs"/>
                <a:sym typeface="Helvetica"/>
              </a:rPr>
              <a:t>Evaluate model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/>
            </a:r>
            <a:br>
              <a:rPr i="1">
                <a:latin typeface="+mn-lt"/>
                <a:ea typeface="+mn-ea"/>
                <a:cs typeface="+mn-cs"/>
                <a:sym typeface="Helvetica"/>
              </a:rPr>
            </a:br>
            <a:r>
              <a:t>Compare D</a:t>
            </a:r>
            <a:r>
              <a:rPr baseline="-5999"/>
              <a:t>T</a:t>
            </a:r>
            <a:r>
              <a:t> and D* using 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f(</a:t>
            </a:r>
            <a:r>
              <a:t>D</a:t>
            </a:r>
            <a:r>
              <a:rPr baseline="-5999"/>
              <a:t>1</a:t>
            </a:r>
            <a:r>
              <a:t>,D</a:t>
            </a:r>
            <a:r>
              <a:rPr baseline="-5999"/>
              <a:t>2</a:t>
            </a:r>
            <a:r>
              <a:t>)</a:t>
            </a:r>
          </a:p>
        </p:txBody>
      </p:sp>
      <p:sp>
        <p:nvSpPr>
          <p:cNvPr id="2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99"/>
                                        <p:tgtEl>
                                          <p:spTgt spid="2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499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499"/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499"/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499"/>
                                        <p:tgtEl>
                                          <p:spTgt spid="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499"/>
                                        <p:tgtEl>
                                          <p:spTgt spid="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499"/>
                                        <p:tgtEl>
                                          <p:spTgt spid="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" grpId="1" build="p" bldLvl="5" animBg="1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tructural measur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Structural measures</a:t>
            </a:r>
          </a:p>
        </p:txBody>
      </p:sp>
      <p:sp>
        <p:nvSpPr>
          <p:cNvPr id="286" name="Evaluate existence of false positive and false negative edges as well as edge orientation errors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Evaluate existence of false positive and false negative edges as well as edge orientation errors.</a:t>
            </a:r>
          </a:p>
          <a:p>
            <a:r>
              <a:t>Simple measures</a:t>
            </a:r>
          </a:p>
          <a:p>
            <a:pPr lvl="1"/>
            <a:r>
              <a:t>False positive and false negative rates</a:t>
            </a:r>
          </a:p>
          <a:p>
            <a:pPr lvl="1"/>
            <a:r>
              <a:t>Rates of edge orientation errors</a:t>
            </a:r>
          </a:p>
          <a:p>
            <a:pPr lvl="1"/>
            <a:r>
              <a:t>Precision and recall; oriented precision and recall</a:t>
            </a:r>
          </a:p>
          <a:p>
            <a:r>
              <a:t>Summary measures</a:t>
            </a:r>
          </a:p>
          <a:p>
            <a:pPr lvl="1"/>
            <a:r>
              <a:t>Structure Hamming distance</a:t>
            </a:r>
          </a:p>
          <a:p>
            <a:pPr lvl="1"/>
            <a:r>
              <a:t>Structural intervention distance</a:t>
            </a:r>
          </a:p>
        </p:txBody>
      </p:sp>
      <p:sp>
        <p:nvSpPr>
          <p:cNvPr id="2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tructural Hamming Distance (SHD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Structural Hamming Distance (SHD)</a:t>
            </a:r>
          </a:p>
        </p:txBody>
      </p:sp>
      <p:sp>
        <p:nvSpPr>
          <p:cNvPr id="2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35</a:t>
            </a:fld>
            <a:endParaRPr/>
          </a:p>
        </p:txBody>
      </p:sp>
      <p:pic>
        <p:nvPicPr>
          <p:cNvPr id="29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1791" y="1559806"/>
            <a:ext cx="2900418" cy="15574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1281" y="3793271"/>
            <a:ext cx="2566438" cy="1847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88781" y="3762697"/>
            <a:ext cx="2566438" cy="19082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46281" y="3793271"/>
            <a:ext cx="2349659" cy="1847059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(Tsamardinos et al. 2006; Acid and de Campos 2003 )"/>
          <p:cNvSpPr txBox="1"/>
          <p:nvPr/>
        </p:nvSpPr>
        <p:spPr>
          <a:xfrm>
            <a:off x="1789063" y="6007099"/>
            <a:ext cx="5565875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i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(Tsamardinos et al. 2006; Acid and de Campos 2003 )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99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499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499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499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" grpId="1" animBg="1" advAuto="0"/>
      <p:bldP spid="292" grpId="2" animBg="1" advAuto="0"/>
      <p:bldP spid="293" grpId="3" animBg="1" advAuto="0"/>
      <p:bldP spid="294" grpId="4" animBg="1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tructural intervention distance (SID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Structural intervention distance (SID)</a:t>
            </a:r>
          </a:p>
        </p:txBody>
      </p:sp>
      <p:sp>
        <p:nvSpPr>
          <p:cNvPr id="298" name="Graph mis-specification is not fundamentally related to quality of a causal model (Peters &amp; Bühlmann 2015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Graph mis-specification is not fundamentally related to quality of a causal model</a:t>
            </a:r>
            <a:r>
              <a:rPr sz="2600"/>
              <a:t> </a:t>
            </a:r>
            <a:r>
              <a:rPr sz="2200"/>
              <a:t>(Peters &amp; Bühlmann 2015) </a:t>
            </a:r>
          </a:p>
          <a:p>
            <a:pPr lvl="1"/>
            <a:r>
              <a:t>Including superfluous edges does not necessarily bias </a:t>
            </a:r>
            <a:br/>
            <a:r>
              <a:t>a causal model</a:t>
            </a:r>
          </a:p>
          <a:p>
            <a:pPr lvl="1"/>
            <a:r>
              <a:t>Reversing or omitting edges can potentially induce bias in many interventional distributions </a:t>
            </a:r>
          </a:p>
          <a:p>
            <a:r>
              <a:t>Core idea — Count the number of 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mis-specified pairwise interventional distributions </a:t>
            </a:r>
          </a:p>
        </p:txBody>
      </p:sp>
      <p:sp>
        <p:nvSpPr>
          <p:cNvPr id="2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99"/>
                                        <p:tgtEl>
                                          <p:spTgt spid="2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499"/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499"/>
                                        <p:tgtEl>
                                          <p:spTgt spid="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499"/>
                                        <p:tgtEl>
                                          <p:spTgt spid="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499"/>
                                        <p:tgtEl>
                                          <p:spTgt spid="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" grpId="1" build="p" bldLvl="5" animBg="1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tructural Hamming Distance (SHD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Structural Hamming Distance (SHD)</a:t>
            </a:r>
          </a:p>
        </p:txBody>
      </p:sp>
      <p:sp>
        <p:nvSpPr>
          <p:cNvPr id="3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37</a:t>
            </a:fld>
            <a:endParaRPr/>
          </a:p>
        </p:txBody>
      </p:sp>
      <p:pic>
        <p:nvPicPr>
          <p:cNvPr id="30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1791" y="1432806"/>
            <a:ext cx="2900418" cy="155748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8673" y="3539271"/>
            <a:ext cx="2609046" cy="18470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50026" y="3508696"/>
            <a:ext cx="2643949" cy="18470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46281" y="3488471"/>
            <a:ext cx="2397624" cy="1847059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P(Z|do(X))"/>
          <p:cNvSpPr txBox="1"/>
          <p:nvPr/>
        </p:nvSpPr>
        <p:spPr>
          <a:xfrm>
            <a:off x="851036" y="5651500"/>
            <a:ext cx="129512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 i="1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P</a:t>
            </a:r>
            <a:r>
              <a:rPr i="0">
                <a:latin typeface="Candara"/>
                <a:ea typeface="Candara"/>
                <a:cs typeface="Candara"/>
                <a:sym typeface="Candara"/>
              </a:rPr>
              <a:t>(</a:t>
            </a:r>
            <a:r>
              <a:t>Z|do</a:t>
            </a:r>
            <a:r>
              <a:rPr i="0">
                <a:latin typeface="Candara"/>
                <a:ea typeface="Candara"/>
                <a:cs typeface="Candara"/>
                <a:sym typeface="Candara"/>
              </a:rPr>
              <a:t>(</a:t>
            </a:r>
            <a:r>
              <a:t>X</a:t>
            </a:r>
            <a:r>
              <a:rPr i="0">
                <a:latin typeface="Candara"/>
                <a:ea typeface="Candara"/>
                <a:cs typeface="Candara"/>
                <a:sym typeface="Candara"/>
              </a:rPr>
              <a:t>))</a:t>
            </a:r>
          </a:p>
        </p:txBody>
      </p:sp>
      <p:sp>
        <p:nvSpPr>
          <p:cNvPr id="308" name="P(Y|do(X)) P(Z|do(Y)) P(Y|do(Z))"/>
          <p:cNvSpPr txBox="1"/>
          <p:nvPr/>
        </p:nvSpPr>
        <p:spPr>
          <a:xfrm>
            <a:off x="6662244" y="5537199"/>
            <a:ext cx="1365697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 i="1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P</a:t>
            </a:r>
            <a:r>
              <a:rPr i="0">
                <a:latin typeface="Candara"/>
                <a:ea typeface="Candara"/>
                <a:cs typeface="Candara"/>
                <a:sym typeface="Candara"/>
              </a:rPr>
              <a:t>(</a:t>
            </a:r>
            <a:r>
              <a:t>Y|do</a:t>
            </a:r>
            <a:r>
              <a:rPr i="0">
                <a:latin typeface="Candara"/>
                <a:ea typeface="Candara"/>
                <a:cs typeface="Candara"/>
                <a:sym typeface="Candara"/>
              </a:rPr>
              <a:t>(</a:t>
            </a:r>
            <a:r>
              <a:t>X</a:t>
            </a:r>
            <a:r>
              <a:rPr i="0">
                <a:latin typeface="Candara"/>
                <a:ea typeface="Candara"/>
                <a:cs typeface="Candara"/>
                <a:sym typeface="Candara"/>
              </a:rPr>
              <a:t>))</a:t>
            </a:r>
            <a:r>
              <a:t/>
            </a:r>
            <a:br/>
            <a:r>
              <a:t>P</a:t>
            </a:r>
            <a:r>
              <a:rPr i="0">
                <a:latin typeface="Candara"/>
                <a:ea typeface="Candara"/>
                <a:cs typeface="Candara"/>
                <a:sym typeface="Candara"/>
              </a:rPr>
              <a:t>(</a:t>
            </a:r>
            <a:r>
              <a:t>Z|do</a:t>
            </a:r>
            <a:r>
              <a:rPr i="0">
                <a:latin typeface="Candara"/>
                <a:ea typeface="Candara"/>
                <a:cs typeface="Candara"/>
                <a:sym typeface="Candara"/>
              </a:rPr>
              <a:t>(</a:t>
            </a:r>
            <a:r>
              <a:t>Y</a:t>
            </a:r>
            <a:r>
              <a:rPr i="0">
                <a:latin typeface="Candara"/>
                <a:ea typeface="Candara"/>
                <a:cs typeface="Candara"/>
                <a:sym typeface="Candara"/>
              </a:rPr>
              <a:t>))</a:t>
            </a:r>
            <a:r>
              <a:t/>
            </a:r>
            <a:br/>
            <a:r>
              <a:t>P</a:t>
            </a:r>
            <a:r>
              <a:rPr i="0">
                <a:latin typeface="Candara"/>
                <a:ea typeface="Candara"/>
                <a:cs typeface="Candara"/>
                <a:sym typeface="Candara"/>
              </a:rPr>
              <a:t>(</a:t>
            </a:r>
            <a:r>
              <a:t>Y|do</a:t>
            </a:r>
            <a:r>
              <a:rPr i="0">
                <a:latin typeface="Candara"/>
                <a:ea typeface="Candara"/>
                <a:cs typeface="Candara"/>
                <a:sym typeface="Candara"/>
              </a:rPr>
              <a:t>(</a:t>
            </a:r>
            <a:r>
              <a:t>Z</a:t>
            </a:r>
            <a:r>
              <a:rPr i="0">
                <a:latin typeface="Candara"/>
                <a:ea typeface="Candara"/>
                <a:cs typeface="Candara"/>
                <a:sym typeface="Candara"/>
              </a:rPr>
              <a:t>))</a:t>
            </a:r>
            <a: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99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499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99"/>
                            </p:stCondLst>
                            <p:childTnLst>
                              <p:par>
                                <p:cTn id="14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499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499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499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99"/>
                            </p:stCondLst>
                            <p:childTnLst>
                              <p:par>
                                <p:cTn id="28" presetID="9" presetClass="entr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499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1" animBg="1" advAuto="0"/>
      <p:bldP spid="304" grpId="2" animBg="1" advAuto="0"/>
      <p:bldP spid="305" grpId="4" animBg="1" advAuto="0"/>
      <p:bldP spid="306" grpId="5" animBg="1" advAuto="0"/>
      <p:bldP spid="307" grpId="3" animBg="1" advAuto="0"/>
      <p:bldP spid="308" grpId="6" animBg="1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Limitations  and detrimental effects  of our current approa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Limitations </a:t>
            </a:r>
            <a:br/>
            <a:r>
              <a:t>and detrimental effects </a:t>
            </a:r>
            <a:br/>
            <a:r>
              <a:t>of our current approach</a:t>
            </a:r>
          </a:p>
        </p:txBody>
      </p:sp>
      <p:sp>
        <p:nvSpPr>
          <p:cNvPr id="3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Loosely coupled to a well-specified task"/>
          <p:cNvSpPr txBox="1">
            <a:spLocks noGrp="1"/>
          </p:cNvSpPr>
          <p:nvPr>
            <p:ph type="title"/>
          </p:nvPr>
        </p:nvSpPr>
        <p:spPr>
          <a:xfrm>
            <a:off x="512365" y="469900"/>
            <a:ext cx="8119270" cy="571500"/>
          </a:xfrm>
          <a:prstGeom prst="rect">
            <a:avLst/>
          </a:prstGeom>
        </p:spPr>
        <p:txBody>
          <a:bodyPr/>
          <a:lstStyle/>
          <a:p>
            <a:r>
              <a:t>Loosely coupled to a well-specified task</a:t>
            </a:r>
          </a:p>
        </p:txBody>
      </p:sp>
      <p:sp>
        <p:nvSpPr>
          <p:cNvPr id="314" name="Structural accuracy is neither necessary nor sufficient for high-accuracy estimates of causal effect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Structural accuracy is 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neither necessary nor sufficient</a:t>
            </a:r>
            <a:r>
              <a:t> for high-accuracy estimates of causal effects</a:t>
            </a:r>
          </a:p>
          <a:p>
            <a:pPr lvl="1"/>
            <a:r>
              <a:rPr i="1">
                <a:latin typeface="+mn-lt"/>
                <a:ea typeface="+mn-ea"/>
                <a:cs typeface="+mn-cs"/>
                <a:sym typeface="Helvetica"/>
              </a:rPr>
              <a:t>Not necessary</a:t>
            </a:r>
            <a:r>
              <a:t> — Many edges may have no effects or very small effects on causal paths from interventions to outcomes.</a:t>
            </a:r>
          </a:p>
          <a:p>
            <a:pPr lvl="1"/>
            <a:r>
              <a:rPr i="1">
                <a:latin typeface="+mn-lt"/>
                <a:ea typeface="+mn-ea"/>
                <a:cs typeface="+mn-cs"/>
                <a:sym typeface="Helvetica"/>
              </a:rPr>
              <a:t>Not sufficient</a:t>
            </a:r>
            <a:r>
              <a:t> — Either errors on very strong edges or entirely correct structure with incorrect parameters can still produce poor estimates of causal effect.</a:t>
            </a:r>
          </a:p>
          <a:p>
            <a:r>
              <a:t>SHD is unfocused in that you cannot specify treatments and outcomes of interest </a:t>
            </a:r>
            <a:br/>
            <a:r>
              <a:t>(although SID can do this)</a:t>
            </a:r>
          </a:p>
        </p:txBody>
      </p:sp>
      <p:sp>
        <p:nvSpPr>
          <p:cNvPr id="3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99"/>
                                        <p:tgtEl>
                                          <p:spTgt spid="3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499"/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499"/>
                                        <p:tgtEl>
                                          <p:spTgt spid="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499"/>
                                        <p:tgtEl>
                                          <p:spTgt spid="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499"/>
                                        <p:tgtEl>
                                          <p:spTgt spid="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he ide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idea</a:t>
            </a:r>
          </a:p>
        </p:txBody>
      </p:sp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26499" y="6527800"/>
            <a:ext cx="165101" cy="254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25" name="“Our understanding of causal inference,  and the impact of practical techniques  for causal modeling,  would substantially improve  if we more regularly conducted  empirical evaluation  of our practical techniques.”"/>
          <p:cNvSpPr txBox="1"/>
          <p:nvPr/>
        </p:nvSpPr>
        <p:spPr>
          <a:xfrm>
            <a:off x="1342231" y="1866899"/>
            <a:ext cx="6459538" cy="312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“Our 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understanding</a:t>
            </a:r>
            <a:r>
              <a:t> of causal inference, </a:t>
            </a:r>
            <a:br/>
            <a:r>
              <a:t>and the 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impact</a:t>
            </a:r>
            <a:r>
              <a:t> of practical techniques </a:t>
            </a:r>
            <a:br/>
            <a:r>
              <a:t>for causal modeling, </a:t>
            </a:r>
            <a:br/>
            <a:r>
              <a:t>would substantially improve </a:t>
            </a:r>
            <a:br/>
            <a:r>
              <a:t>if we more regularly conducted </a:t>
            </a:r>
            <a:br/>
            <a:r>
              <a:rPr i="1">
                <a:latin typeface="+mn-lt"/>
                <a:ea typeface="+mn-ea"/>
                <a:cs typeface="+mn-cs"/>
                <a:sym typeface="Helvetica"/>
              </a:rPr>
              <a:t>empirical evaluation</a:t>
            </a:r>
            <a:r>
              <a:t> </a:t>
            </a:r>
            <a:br/>
            <a:r>
              <a:t>of our practical techniques.”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450" y="1854200"/>
            <a:ext cx="8547100" cy="3911600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CGM for database configur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CGM for database configuration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Limits comparison of representa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Limits comparison of representations</a:t>
            </a:r>
          </a:p>
        </p:txBody>
      </p:sp>
      <p:sp>
        <p:nvSpPr>
          <p:cNvPr id="321" name="Structural measures artificially limit model representation to Bayesian networks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Structural measures artificially limit model representation to Bayesian networks. </a:t>
            </a:r>
          </a:p>
          <a:p>
            <a:r>
              <a:t>They essentially “bake in” the DAG representation of a causal model</a:t>
            </a:r>
          </a:p>
          <a:p>
            <a:r>
              <a:t>An ideal evaluation method would be 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representation agnostic</a:t>
            </a:r>
            <a:r>
              <a:t> (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e.g.</a:t>
            </a:r>
            <a:r>
              <a:t>, cross-validated accuracy in conditional probability estimation)</a:t>
            </a:r>
          </a:p>
        </p:txBody>
      </p:sp>
      <p:sp>
        <p:nvSpPr>
          <p:cNvPr id="3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revent use of empirical data se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Prevent use of empirical data sets</a:t>
            </a:r>
          </a:p>
        </p:txBody>
      </p:sp>
      <p:sp>
        <p:nvSpPr>
          <p:cNvPr id="325" name="Structural measures require knowledge of the correct structure, meaning either..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Structural measures require knowledge of the correct structure, meaning either...</a:t>
            </a:r>
          </a:p>
          <a:p>
            <a:pPr lvl="1"/>
            <a:r>
              <a:t>...Artificial data generator in the form of a DAG; or</a:t>
            </a:r>
          </a:p>
          <a:p>
            <a:pPr lvl="1"/>
            <a:r>
              <a:t>...Extraordinary knowledge of a real-world generative process</a:t>
            </a:r>
          </a:p>
          <a:p>
            <a:r>
              <a:t>Prevents impressive applications</a:t>
            </a:r>
          </a:p>
          <a:p>
            <a:pPr lvl="1"/>
            <a:r>
              <a:t>No use of real data sets that speak to researchers outside of the community</a:t>
            </a:r>
          </a:p>
          <a:p>
            <a:pPr lvl="1"/>
            <a:r>
              <a:t>Examples — Atari 2600, TDGammon, SkyCat</a:t>
            </a:r>
          </a:p>
        </p:txBody>
      </p:sp>
      <p:sp>
        <p:nvSpPr>
          <p:cNvPr id="3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99"/>
                                        <p:tgtEl>
                                          <p:spTgt spid="3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499"/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499"/>
                                        <p:tgtEl>
                                          <p:spTgt spid="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499"/>
                                        <p:tgtEl>
                                          <p:spTgt spid="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499"/>
                                        <p:tgtEl>
                                          <p:spTgt spid="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499"/>
                                        <p:tgtEl>
                                          <p:spTgt spid="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499"/>
                                        <p:tgtEl>
                                          <p:spTgt spid="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" grpId="1" build="p" animBg="1" advAuto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No surprises about the real-world effec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No surprises about the real-world effects</a:t>
            </a:r>
          </a:p>
        </p:txBody>
      </p:sp>
      <p:sp>
        <p:nvSpPr>
          <p:cNvPr id="329" name="Essentially no use of real data set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Essentially no use of real data sets</a:t>
            </a:r>
          </a:p>
          <a:p>
            <a:r>
              <a:t>Use of empirical evaluation is important because, </a:t>
            </a:r>
            <a:br/>
            <a:r>
              <a:t>in some cases, intuitively plausible learning methods actually lead to worse performance.</a:t>
            </a:r>
            <a:br/>
            <a:r>
              <a:t>(Minton 1985; Langley 1988).</a:t>
            </a:r>
          </a:p>
          <a:p>
            <a:r>
              <a:t>Essentially all techniques for causal modeling are sufficiently complex that formal analysis cannot tell us everything about their behavior.</a:t>
            </a:r>
          </a:p>
        </p:txBody>
      </p:sp>
      <p:sp>
        <p:nvSpPr>
          <p:cNvPr id="3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Alternativ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Alternatives</a:t>
            </a:r>
          </a:p>
        </p:txBody>
      </p:sp>
      <p:sp>
        <p:nvSpPr>
          <p:cNvPr id="3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Alternativ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Alternatives</a:t>
            </a:r>
          </a:p>
        </p:txBody>
      </p:sp>
      <p:sp>
        <p:nvSpPr>
          <p:cNvPr id="336" name="Compare interventional distributions on synthetic data (e.g., TV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Compare interventional distributions on synthetic data (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e.g.,</a:t>
            </a:r>
            <a:r>
              <a:t> TV)</a:t>
            </a:r>
          </a:p>
          <a:p>
            <a:r>
              <a:t>Compare interventional distributions on synthetic data intended to represent real data</a:t>
            </a:r>
          </a:p>
          <a:p>
            <a:pPr lvl="1"/>
            <a:r>
              <a:t>BNs learned from real data</a:t>
            </a:r>
          </a:p>
          <a:p>
            <a:pPr lvl="1"/>
            <a:r>
              <a:t>DARPA program with social science simulations</a:t>
            </a:r>
          </a:p>
          <a:p>
            <a:r>
              <a:t>Compare inferences in empirical cases with known causality (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e.g.</a:t>
            </a:r>
            <a:r>
              <a:t>, Cause-Effects Pairs Challenge)</a:t>
            </a:r>
          </a:p>
        </p:txBody>
      </p:sp>
      <p:sp>
        <p:nvSpPr>
          <p:cNvPr id="3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99"/>
                                        <p:tgtEl>
                                          <p:spTgt spid="3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499"/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499"/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499"/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499"/>
                                        <p:tgtEl>
                                          <p:spTgt spid="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499"/>
                                        <p:tgtEl>
                                          <p:spTgt spid="3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" grpId="1" build="p" animBg="1" advAuto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Alternatives (continued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Alternatives</a:t>
            </a:r>
            <a:r>
              <a:rPr b="0" i="1"/>
              <a:t> (continued)</a:t>
            </a:r>
          </a:p>
        </p:txBody>
      </p:sp>
      <p:sp>
        <p:nvSpPr>
          <p:cNvPr id="340" name="Compare interventional distributions on real data with limited sets of real-world intervention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Compare interventional distributions on real data with limited sets of real-world interventions</a:t>
            </a:r>
          </a:p>
          <a:p>
            <a:pPr lvl="1"/>
            <a:r>
              <a:t>Arabidopsis data</a:t>
            </a:r>
          </a:p>
          <a:p>
            <a:pPr lvl="1"/>
            <a:r>
              <a:t>DREAM data</a:t>
            </a:r>
          </a:p>
          <a:p>
            <a:r>
              <a:t>Compare interventional distributions on real data with exhaustive experimental data from closed systems (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e.g.</a:t>
            </a:r>
            <a:r>
              <a:t>, Postgres, HTTP, JDK)</a:t>
            </a:r>
          </a:p>
          <a:p>
            <a:r>
              <a:t>Doubly randomized controlled trials (Shadish)</a:t>
            </a:r>
          </a:p>
        </p:txBody>
      </p:sp>
      <p:sp>
        <p:nvSpPr>
          <p:cNvPr id="3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99"/>
                                        <p:tgtEl>
                                          <p:spTgt spid="3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499"/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499"/>
                                        <p:tgtEl>
                                          <p:spTgt spid="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499"/>
                                        <p:tgtEl>
                                          <p:spTgt spid="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499"/>
                                        <p:tgtEl>
                                          <p:spTgt spid="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499"/>
                                        <p:tgtEl>
                                          <p:spTgt spid="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" grpId="1" build="p" animBg="1" advAuto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Interven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Interventions</a:t>
            </a:r>
          </a:p>
        </p:txBody>
      </p:sp>
      <p:sp>
        <p:nvSpPr>
          <p:cNvPr id="3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Where should we go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Where should we go?</a:t>
            </a:r>
          </a:p>
        </p:txBody>
      </p:sp>
      <p:sp>
        <p:nvSpPr>
          <p:cNvPr id="347" name="Existence of alternativ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i="1">
                <a:latin typeface="+mn-lt"/>
                <a:ea typeface="+mn-ea"/>
                <a:cs typeface="+mn-cs"/>
                <a:sym typeface="Helvetica"/>
              </a:defRPr>
            </a:pPr>
            <a:r>
              <a:t>Existence of alternatives</a:t>
            </a:r>
          </a:p>
          <a:p>
            <a:pPr lvl="1"/>
            <a:r>
              <a:t>Dataset development from systems in which extensive experimentation is possible</a:t>
            </a:r>
          </a:p>
          <a:p>
            <a:pPr lvl="2"/>
            <a:r>
              <a:t>Cyber-physical</a:t>
            </a:r>
          </a:p>
          <a:p>
            <a:pPr lvl="2"/>
            <a:r>
              <a:t>Small-scale biological systems</a:t>
            </a:r>
          </a:p>
          <a:p>
            <a:pPr lvl="2"/>
            <a:r>
              <a:t>…and even standard synthetic data generators</a:t>
            </a:r>
          </a:p>
          <a:p>
            <a:pPr lvl="1"/>
            <a:r>
              <a:t>Standardized evaluation protocols</a:t>
            </a:r>
          </a:p>
          <a:p>
            <a:r>
              <a:rPr i="1">
                <a:latin typeface="+mn-lt"/>
                <a:ea typeface="+mn-ea"/>
                <a:cs typeface="+mn-cs"/>
                <a:sym typeface="Helvetica"/>
              </a:rPr>
              <a:t>Availability</a:t>
            </a:r>
            <a:r>
              <a:t> — Creation of shared repositories with version numbers, etc.</a:t>
            </a:r>
          </a:p>
          <a:p>
            <a:r>
              <a:rPr i="1">
                <a:latin typeface="+mn-lt"/>
                <a:ea typeface="+mn-ea"/>
                <a:cs typeface="+mn-cs"/>
                <a:sym typeface="Helvetica"/>
              </a:rPr>
              <a:t>Use</a:t>
            </a:r>
            <a:r>
              <a:t> — Authors, reviewers, and readers who use the approaches</a:t>
            </a:r>
          </a:p>
        </p:txBody>
      </p:sp>
      <p:sp>
        <p:nvSpPr>
          <p:cNvPr id="3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99"/>
                                        <p:tgtEl>
                                          <p:spTgt spid="3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499"/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499"/>
                                        <p:tgtEl>
                                          <p:spTgt spid="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499"/>
                                        <p:tgtEl>
                                          <p:spTgt spid="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499"/>
                                        <p:tgtEl>
                                          <p:spTgt spid="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499"/>
                                        <p:tgtEl>
                                          <p:spTgt spid="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499"/>
                                        <p:tgtEl>
                                          <p:spTgt spid="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499"/>
                                        <p:tgtEl>
                                          <p:spTgt spid="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499"/>
                                        <p:tgtEl>
                                          <p:spTgt spid="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" grpId="1" build="p" bldLvl="5" animBg="1" advAuto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otential outcom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Potential outcomes</a:t>
            </a:r>
          </a:p>
        </p:txBody>
      </p:sp>
      <p:sp>
        <p:nvSpPr>
          <p:cNvPr id="3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he ide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idea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26499" y="6527800"/>
            <a:ext cx="165101" cy="254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29" name="“Specifically, we should apply  a broader and more consistent set of methods  to evaluate the performance  of techniques for causal modeling.   These should include theoretical analysis,  simulation, and empirical evaluation.”"/>
          <p:cNvSpPr txBox="1"/>
          <p:nvPr/>
        </p:nvSpPr>
        <p:spPr>
          <a:xfrm>
            <a:off x="838261" y="2082800"/>
            <a:ext cx="7467477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“Specifically, we should apply </a:t>
            </a:r>
            <a:br/>
            <a:r>
              <a:t>a 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broader</a:t>
            </a:r>
            <a:r>
              <a:t> and 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more consistent</a:t>
            </a:r>
            <a:r>
              <a:t> set of methods </a:t>
            </a:r>
            <a:br/>
            <a:r>
              <a:t>to evaluate the performance </a:t>
            </a:r>
            <a:br/>
            <a:r>
              <a:t>of techniques for causal modeling.  </a:t>
            </a:r>
            <a:br/>
            <a:r>
              <a:t>These should include theoretical analysis, </a:t>
            </a:r>
            <a:br/>
            <a:r>
              <a:t>simulation, 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and empirical evaluation</a:t>
            </a:r>
            <a:r>
              <a:t>.”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Where could this lead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Where could this lead?</a:t>
            </a:r>
          </a:p>
        </p:txBody>
      </p:sp>
      <p:sp>
        <p:nvSpPr>
          <p:cNvPr id="354" name="Wider recognition of method utility outside of the field (e.g., DeepMind Atari paper, SkyCat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Wider recognition of method utility outside of the field (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e.g.</a:t>
            </a:r>
            <a:r>
              <a:t>, DeepMind Atari paper, SkyCat)</a:t>
            </a:r>
          </a:p>
          <a:p>
            <a:r>
              <a:t>Clearer sense of comparative effectiveness of alternative methods</a:t>
            </a:r>
          </a:p>
          <a:p>
            <a:pPr lvl="1"/>
            <a:r>
              <a:t>Most QEDs can’t represent effects of combined interventions</a:t>
            </a:r>
          </a:p>
          <a:p>
            <a:pPr lvl="1"/>
            <a:r>
              <a:t>CGMs don’t exploit many types of prior knowledge about data generating process (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e.g.</a:t>
            </a:r>
            <a:r>
              <a:t>, within-subjects designs)</a:t>
            </a:r>
          </a:p>
          <a:p>
            <a:pPr lvl="1"/>
            <a:r>
              <a:t>Many distributional methods don’t estimate size of effect or account for confounding</a:t>
            </a:r>
          </a:p>
        </p:txBody>
      </p:sp>
      <p:sp>
        <p:nvSpPr>
          <p:cNvPr id="3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99"/>
                                        <p:tgtEl>
                                          <p:spTgt spid="3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499"/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499"/>
                                        <p:tgtEl>
                                          <p:spTgt spid="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499"/>
                                        <p:tgtEl>
                                          <p:spTgt spid="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499"/>
                                        <p:tgtEl>
                                          <p:spTgt spid="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499"/>
                                        <p:tgtEl>
                                          <p:spTgt spid="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" grpId="1" build="p" bldLvl="5" animBg="1" advAuto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Where could this lead? (continued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Where could this lead? </a:t>
            </a:r>
            <a:r>
              <a:rPr b="0" i="1"/>
              <a:t>(continued)</a:t>
            </a:r>
          </a:p>
        </p:txBody>
      </p:sp>
      <p:sp>
        <p:nvSpPr>
          <p:cNvPr id="358" name="Identification of relative importance of key assumption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Identification of relative importance of key assumptions</a:t>
            </a:r>
          </a:p>
          <a:p>
            <a:pPr lvl="1"/>
            <a:r>
              <a:t>e.g., NBC and conditional independence assumption</a:t>
            </a:r>
          </a:p>
          <a:p>
            <a:pPr lvl="1"/>
            <a:r>
              <a:t>e.g., Effects of measurement error (Scheines)</a:t>
            </a:r>
          </a:p>
          <a:p>
            <a:r>
              <a:t>Identification of additional, unrecognized assumptions</a:t>
            </a:r>
          </a:p>
          <a:p>
            <a:r>
              <a:t>Development of methods that unify multiple traditions in causal inference</a:t>
            </a:r>
          </a:p>
        </p:txBody>
      </p:sp>
      <p:sp>
        <p:nvSpPr>
          <p:cNvPr id="3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99"/>
                                        <p:tgtEl>
                                          <p:spTgt spid="3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499"/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499"/>
                                        <p:tgtEl>
                                          <p:spTgt spid="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499"/>
                                        <p:tgtEl>
                                          <p:spTgt spid="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499"/>
                                        <p:tgtEl>
                                          <p:spTgt spid="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499"/>
                                        <p:tgtEl>
                                          <p:spTgt spid="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" grpId="1" build="p" bldLvl="5" animBg="1" advAuto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onclus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Conclusions</a:t>
            </a:r>
          </a:p>
        </p:txBody>
      </p:sp>
      <p:sp>
        <p:nvSpPr>
          <p:cNvPr id="3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he ide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idea</a:t>
            </a:r>
          </a:p>
        </p:txBody>
      </p:sp>
      <p:sp>
        <p:nvSpPr>
          <p:cNvPr id="3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53</a:t>
            </a:fld>
            <a:endParaRPr/>
          </a:p>
        </p:txBody>
      </p:sp>
      <p:sp>
        <p:nvSpPr>
          <p:cNvPr id="366" name="“Our understanding of causal inference,  and the impact of practical techniques  for causal modeling,  would substantially improve  if we more regularly conducted  empirical evaluation  of our practical techniques.”"/>
          <p:cNvSpPr txBox="1"/>
          <p:nvPr/>
        </p:nvSpPr>
        <p:spPr>
          <a:xfrm>
            <a:off x="1342231" y="1866899"/>
            <a:ext cx="6459538" cy="312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“Our 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understanding</a:t>
            </a:r>
            <a:r>
              <a:t> of causal inference, </a:t>
            </a:r>
            <a:br/>
            <a:r>
              <a:t>and the 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impact</a:t>
            </a:r>
            <a:r>
              <a:t> of practical techniques </a:t>
            </a:r>
            <a:br/>
            <a:r>
              <a:t>for causal modeling, </a:t>
            </a:r>
            <a:br/>
            <a:r>
              <a:t>would substantially improve </a:t>
            </a:r>
            <a:br/>
            <a:r>
              <a:t>if we more regularly conducted </a:t>
            </a:r>
            <a:br/>
            <a:r>
              <a:rPr i="1">
                <a:latin typeface="+mn-lt"/>
                <a:ea typeface="+mn-ea"/>
                <a:cs typeface="+mn-cs"/>
                <a:sym typeface="Helvetica"/>
              </a:rPr>
              <a:t>empirical evaluation</a:t>
            </a:r>
            <a:r>
              <a:t> </a:t>
            </a:r>
            <a:br/>
            <a:r>
              <a:t>of our practical techniques.”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The ide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idea</a:t>
            </a:r>
          </a:p>
        </p:txBody>
      </p:sp>
      <p:sp>
        <p:nvSpPr>
          <p:cNvPr id="3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54</a:t>
            </a:fld>
            <a:endParaRPr/>
          </a:p>
        </p:txBody>
      </p:sp>
      <p:sp>
        <p:nvSpPr>
          <p:cNvPr id="370" name="“Specifically, we should apply  a broader and more consistent set of methods  to evaluate the performance  of techniques for causal modeling.   These should include theoretical analysis,  simulation, and empirical evaluation.”"/>
          <p:cNvSpPr txBox="1"/>
          <p:nvPr/>
        </p:nvSpPr>
        <p:spPr>
          <a:xfrm>
            <a:off x="838261" y="2082800"/>
            <a:ext cx="7467477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“Specifically, we should apply </a:t>
            </a:r>
            <a:br/>
            <a:r>
              <a:t>a 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broader</a:t>
            </a:r>
            <a:r>
              <a:t> and 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more consistent</a:t>
            </a:r>
            <a:r>
              <a:t> set of methods </a:t>
            </a:r>
            <a:br/>
            <a:r>
              <a:t>to evaluate the performance </a:t>
            </a:r>
            <a:br/>
            <a:r>
              <a:t>of techniques for causal modeling.  </a:t>
            </a:r>
            <a:br/>
            <a:r>
              <a:t>These should include theoretical analysis, </a:t>
            </a:r>
            <a:br/>
            <a:r>
              <a:t>simulation, 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and empirical evaluation</a:t>
            </a:r>
            <a:r>
              <a:t>.”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The ide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idea</a:t>
            </a:r>
          </a:p>
        </p:txBody>
      </p:sp>
      <p:sp>
        <p:nvSpPr>
          <p:cNvPr id="3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55</a:t>
            </a:fld>
            <a:endParaRPr/>
          </a:p>
        </p:txBody>
      </p:sp>
      <p:sp>
        <p:nvSpPr>
          <p:cNvPr id="374" name="“In contrast to theory and simulation,  the use of empirical methods  is conspicuously absent from most current work.   Further development and adoption of such methods  offers a major opportunity for improving  both the quality of our research  and its external impact.”"/>
          <p:cNvSpPr txBox="1"/>
          <p:nvPr/>
        </p:nvSpPr>
        <p:spPr>
          <a:xfrm>
            <a:off x="393241" y="1866899"/>
            <a:ext cx="8357518" cy="312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“In contrast to theory and simulation, </a:t>
            </a:r>
            <a:br/>
            <a:r>
              <a:t>the use of 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empirical methods</a:t>
            </a:r>
            <a:r>
              <a:t> </a:t>
            </a:r>
            <a:br/>
            <a:r>
              <a:t>is conspicuously absent from most current work.  </a:t>
            </a:r>
            <a:br/>
            <a:r>
              <a:t>Further development and adoption of such methods </a:t>
            </a:r>
            <a:br/>
            <a:r>
              <a:t>offers a major opportunity for improving </a:t>
            </a:r>
            <a:br/>
            <a:r>
              <a:t>both the 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quality of our research</a:t>
            </a:r>
            <a:r>
              <a:t> </a:t>
            </a:r>
            <a:br/>
            <a:r>
              <a:t>and its 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external impact</a:t>
            </a:r>
            <a:r>
              <a:t>.”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he ide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idea</a:t>
            </a:r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26499" y="6527800"/>
            <a:ext cx="165101" cy="254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33" name="“In contrast to theory and simulation,  the use of empirical methods  is conspicuously absent from most current work.   Further development and adoption of such methods  offers a major opportunity for improving  both the quality of our research  and its external impact.”"/>
          <p:cNvSpPr txBox="1"/>
          <p:nvPr/>
        </p:nvSpPr>
        <p:spPr>
          <a:xfrm>
            <a:off x="393241" y="1866899"/>
            <a:ext cx="8357518" cy="312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“In contrast to theory and simulation, </a:t>
            </a:r>
            <a:br/>
            <a:r>
              <a:t>the use of 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empirical methods</a:t>
            </a:r>
            <a:r>
              <a:t> </a:t>
            </a:r>
            <a:br/>
            <a:r>
              <a:t>is conspicuously absent from most current work.  </a:t>
            </a:r>
            <a:br/>
            <a:r>
              <a:t>Further development and adoption of such methods </a:t>
            </a:r>
            <a:br/>
            <a:r>
              <a:t>offers a major opportunity for improving </a:t>
            </a:r>
            <a:br/>
            <a:r>
              <a:t>both the 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quality of our research</a:t>
            </a:r>
            <a:r>
              <a:t> </a:t>
            </a:r>
            <a:br/>
            <a:r>
              <a:t>and its 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external impact</a:t>
            </a:r>
            <a:r>
              <a:t>.”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opic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Topics</a:t>
            </a:r>
          </a:p>
        </p:txBody>
      </p:sp>
      <p:sp>
        <p:nvSpPr>
          <p:cNvPr id="136" name="Example…"/>
          <p:cNvSpPr txBox="1">
            <a:spLocks noGrp="1"/>
          </p:cNvSpPr>
          <p:nvPr>
            <p:ph type="body" sz="half" idx="1"/>
          </p:nvPr>
        </p:nvSpPr>
        <p:spPr>
          <a:xfrm>
            <a:off x="2339726" y="1320800"/>
            <a:ext cx="4464548" cy="4953000"/>
          </a:xfrm>
          <a:prstGeom prst="rect">
            <a:avLst/>
          </a:prstGeom>
        </p:spPr>
        <p:txBody>
          <a:bodyPr/>
          <a:lstStyle/>
          <a:p>
            <a:r>
              <a:t>Example</a:t>
            </a:r>
          </a:p>
          <a:p>
            <a:r>
              <a:t>Challenges of evaluating techniques for causal modeling</a:t>
            </a:r>
          </a:p>
          <a:p>
            <a:r>
              <a:t>Current dominant method: Structural evaluation</a:t>
            </a:r>
          </a:p>
          <a:p>
            <a:r>
              <a:t>Limitations</a:t>
            </a:r>
          </a:p>
          <a:p>
            <a:r>
              <a:t>Alternative methods</a:t>
            </a:r>
          </a:p>
          <a:p>
            <a:r>
              <a:t>Interventions</a:t>
            </a:r>
          </a:p>
          <a:p>
            <a:r>
              <a:t>Potential outcomes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26499" y="6527800"/>
            <a:ext cx="165101" cy="254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Examp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</a:t>
            </a:r>
          </a:p>
        </p:txBody>
      </p:sp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26499" y="6527800"/>
            <a:ext cx="165101" cy="254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als for empirical evalu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Goals for empirical evaluation</a:t>
            </a:r>
          </a:p>
        </p:txBody>
      </p:sp>
      <p:sp>
        <p:nvSpPr>
          <p:cNvPr id="143" name="Empirical — A pre-existing system created by someone other than the researchers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65285" indent="-260205">
              <a:defRPr sz="1900"/>
            </a:pPr>
            <a:r>
              <a:rPr b="1">
                <a:latin typeface="+mn-lt"/>
                <a:ea typeface="+mn-ea"/>
                <a:cs typeface="+mn-cs"/>
                <a:sym typeface="Helvetica"/>
              </a:rPr>
              <a:t>Empirical</a:t>
            </a:r>
            <a:r>
              <a:t> — A pre-existing system created by someone other than the researchers.</a:t>
            </a:r>
          </a:p>
          <a:p>
            <a:pPr marL="265285" indent="-260205">
              <a:defRPr sz="1900"/>
            </a:pPr>
            <a:r>
              <a:rPr b="1">
                <a:latin typeface="+mn-lt"/>
                <a:ea typeface="+mn-ea"/>
                <a:cs typeface="+mn-cs"/>
                <a:sym typeface="Helvetica"/>
              </a:rPr>
              <a:t>Stochastic</a:t>
            </a:r>
            <a:r>
              <a:t> — Produces experimental results that are non-deterministic through some combination of epistemic factors and aleatory factors.</a:t>
            </a:r>
          </a:p>
          <a:p>
            <a:pPr marL="265285" indent="-260205">
              <a:defRPr sz="1900"/>
            </a:pPr>
            <a:r>
              <a:rPr b="1">
                <a:latin typeface="+mn-lt"/>
                <a:ea typeface="+mn-ea"/>
                <a:cs typeface="+mn-cs"/>
                <a:sym typeface="Helvetica"/>
              </a:rPr>
              <a:t>Identifiable</a:t>
            </a:r>
            <a:r>
              <a:t> — Amenable to direct experimental investigation to accurately estimate interventional distributions</a:t>
            </a:r>
            <a:endParaRPr b="1">
              <a:latin typeface="+mn-lt"/>
              <a:ea typeface="+mn-ea"/>
              <a:cs typeface="+mn-cs"/>
              <a:sym typeface="Helvetica"/>
            </a:endParaRPr>
          </a:p>
          <a:p>
            <a:pPr marL="265285" indent="-260205">
              <a:defRPr sz="1900"/>
            </a:pPr>
            <a:r>
              <a:rPr b="1">
                <a:latin typeface="+mn-lt"/>
                <a:ea typeface="+mn-ea"/>
                <a:cs typeface="+mn-cs"/>
                <a:sym typeface="Helvetica"/>
              </a:rPr>
              <a:t>Recoverable</a:t>
            </a:r>
            <a:r>
              <a:t> — Lacks memory or irreversible effects, which enables complete state recovery during experiments.</a:t>
            </a:r>
            <a:endParaRPr b="1">
              <a:latin typeface="+mn-lt"/>
              <a:ea typeface="+mn-ea"/>
              <a:cs typeface="+mn-cs"/>
              <a:sym typeface="Helvetica"/>
            </a:endParaRPr>
          </a:p>
          <a:p>
            <a:pPr marL="265285" indent="-260205">
              <a:defRPr sz="1900"/>
            </a:pPr>
            <a:r>
              <a:rPr b="1">
                <a:latin typeface="+mn-lt"/>
                <a:ea typeface="+mn-ea"/>
                <a:cs typeface="+mn-cs"/>
                <a:sym typeface="Helvetica"/>
              </a:rPr>
              <a:t>Efficient</a:t>
            </a:r>
            <a:r>
              <a:t> — Capable of generating large amounts of data that can be recorded with relatively little effort. </a:t>
            </a:r>
            <a:endParaRPr b="1">
              <a:latin typeface="+mn-lt"/>
              <a:ea typeface="+mn-ea"/>
              <a:cs typeface="+mn-cs"/>
              <a:sym typeface="Helvetica"/>
            </a:endParaRPr>
          </a:p>
          <a:p>
            <a:pPr marL="265285" indent="-260205">
              <a:defRPr sz="1900"/>
            </a:pPr>
            <a:r>
              <a:rPr b="1">
                <a:latin typeface="+mn-lt"/>
                <a:ea typeface="+mn-ea"/>
                <a:cs typeface="+mn-cs"/>
                <a:sym typeface="Helvetica"/>
              </a:rPr>
              <a:t>Reproducible</a:t>
            </a:r>
            <a:r>
              <a:t> — Allows future investigators to recreate nearly identical data sets with reasonable resources and without access to one-of-a-kind equipment or resources.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00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4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400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400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400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400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400"/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1" build="p" bldLvl="5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dara"/>
            <a:ea typeface="Candara"/>
            <a:cs typeface="Candara"/>
            <a:sym typeface="Canda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dara"/>
            <a:ea typeface="Candara"/>
            <a:cs typeface="Candara"/>
            <a:sym typeface="Canda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1495</Words>
  <Application>Microsoft Office PowerPoint</Application>
  <PresentationFormat>On-screen Show (4:3)</PresentationFormat>
  <Paragraphs>256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Candara</vt:lpstr>
      <vt:lpstr>Gill Sans</vt:lpstr>
      <vt:lpstr>Helvetica</vt:lpstr>
      <vt:lpstr>Lucida Grande</vt:lpstr>
      <vt:lpstr>White</vt:lpstr>
      <vt:lpstr>PowerPoint Presentation</vt:lpstr>
      <vt:lpstr>The Case for  Empirical Evaluation of  Methods for Causal Modeling</vt:lpstr>
      <vt:lpstr>PowerPoint Presentation</vt:lpstr>
      <vt:lpstr>The idea</vt:lpstr>
      <vt:lpstr>The idea</vt:lpstr>
      <vt:lpstr>The idea</vt:lpstr>
      <vt:lpstr>Topics</vt:lpstr>
      <vt:lpstr>Example</vt:lpstr>
      <vt:lpstr>Goals for empirical evaluation</vt:lpstr>
      <vt:lpstr>Simple example: Database configuration</vt:lpstr>
      <vt:lpstr>ML for database configuration (setup)</vt:lpstr>
      <vt:lpstr>ML for database configuration (variables)</vt:lpstr>
      <vt:lpstr>Process</vt:lpstr>
      <vt:lpstr>CGM for database configuration</vt:lpstr>
      <vt:lpstr>CGM for database configuration</vt:lpstr>
      <vt:lpstr>CGM for database configuration</vt:lpstr>
      <vt:lpstr>Comparing associational and causal models</vt:lpstr>
      <vt:lpstr>Comparing associational and causal models</vt:lpstr>
      <vt:lpstr>Comparing associational and causal models</vt:lpstr>
      <vt:lpstr>Comparing associational and causal models</vt:lpstr>
      <vt:lpstr>Comparing associational and causal models</vt:lpstr>
      <vt:lpstr>Comparing associational and causal models</vt:lpstr>
      <vt:lpstr>Some conclusions</vt:lpstr>
      <vt:lpstr>Challenges of  evaluating techniques  for causal modeling</vt:lpstr>
      <vt:lpstr>Predictive accuracy is insufficient</vt:lpstr>
      <vt:lpstr>In addition to this technical barrier there are sociological and cultural barriers as well…</vt:lpstr>
      <vt:lpstr>Diverse research communities</vt:lpstr>
      <vt:lpstr>Example: Machine learning</vt:lpstr>
      <vt:lpstr>What is the task of causal modeling?</vt:lpstr>
      <vt:lpstr>Structure-only is not well-specified</vt:lpstr>
      <vt:lpstr>Current dominant method: Structural evaluation</vt:lpstr>
      <vt:lpstr>Current evaluation methods</vt:lpstr>
      <vt:lpstr>Structural accuracy on synthetic data</vt:lpstr>
      <vt:lpstr>Structural measures</vt:lpstr>
      <vt:lpstr>Structural Hamming Distance (SHD)</vt:lpstr>
      <vt:lpstr>Structural intervention distance (SID)</vt:lpstr>
      <vt:lpstr>Structural Hamming Distance (SHD)</vt:lpstr>
      <vt:lpstr>Limitations  and detrimental effects  of our current approach</vt:lpstr>
      <vt:lpstr>Loosely coupled to a well-specified task</vt:lpstr>
      <vt:lpstr>CGM for database configuration</vt:lpstr>
      <vt:lpstr>Limits comparison of representations</vt:lpstr>
      <vt:lpstr>Prevent use of empirical data sets</vt:lpstr>
      <vt:lpstr>No surprises about the real-world effects</vt:lpstr>
      <vt:lpstr>Alternatives</vt:lpstr>
      <vt:lpstr>Alternatives</vt:lpstr>
      <vt:lpstr>Alternatives (continued)</vt:lpstr>
      <vt:lpstr>Interventions</vt:lpstr>
      <vt:lpstr>Where should we go?</vt:lpstr>
      <vt:lpstr>Potential outcomes</vt:lpstr>
      <vt:lpstr>Where could this lead?</vt:lpstr>
      <vt:lpstr>Where could this lead? (continued)</vt:lpstr>
      <vt:lpstr>Conclusions</vt:lpstr>
      <vt:lpstr>The idea</vt:lpstr>
      <vt:lpstr>The idea</vt:lpstr>
      <vt:lpstr>The idea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Schwenk, Melissa Dawn</dc:creator>
  <cp:lastModifiedBy>Schwenk, Melissa Dawn</cp:lastModifiedBy>
  <cp:revision>1</cp:revision>
  <dcterms:modified xsi:type="dcterms:W3CDTF">2018-02-20T15:43:27Z</dcterms:modified>
</cp:coreProperties>
</file>